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1" r:id="rId1"/>
  </p:sldMasterIdLst>
  <p:notesMasterIdLst>
    <p:notesMasterId r:id="rId73"/>
  </p:notesMasterIdLst>
  <p:handoutMasterIdLst>
    <p:handoutMasterId r:id="rId74"/>
  </p:handoutMasterIdLst>
  <p:sldIdLst>
    <p:sldId id="256" r:id="rId2"/>
    <p:sldId id="257" r:id="rId3"/>
    <p:sldId id="311" r:id="rId4"/>
    <p:sldId id="333" r:id="rId5"/>
    <p:sldId id="312" r:id="rId6"/>
    <p:sldId id="1216" r:id="rId7"/>
    <p:sldId id="314" r:id="rId8"/>
    <p:sldId id="329" r:id="rId9"/>
    <p:sldId id="336" r:id="rId10"/>
    <p:sldId id="330" r:id="rId11"/>
    <p:sldId id="1164" r:id="rId12"/>
    <p:sldId id="1163" r:id="rId13"/>
    <p:sldId id="1166" r:id="rId14"/>
    <p:sldId id="1168" r:id="rId15"/>
    <p:sldId id="1167" r:id="rId16"/>
    <p:sldId id="307" r:id="rId17"/>
    <p:sldId id="308" r:id="rId18"/>
    <p:sldId id="309" r:id="rId19"/>
    <p:sldId id="334" r:id="rId20"/>
    <p:sldId id="292" r:id="rId21"/>
    <p:sldId id="339" r:id="rId22"/>
    <p:sldId id="261" r:id="rId23"/>
    <p:sldId id="262" r:id="rId24"/>
    <p:sldId id="263" r:id="rId25"/>
    <p:sldId id="264" r:id="rId26"/>
    <p:sldId id="1170" r:id="rId27"/>
    <p:sldId id="1173" r:id="rId28"/>
    <p:sldId id="1175" r:id="rId29"/>
    <p:sldId id="1177" r:id="rId30"/>
    <p:sldId id="1176" r:id="rId31"/>
    <p:sldId id="1178" r:id="rId32"/>
    <p:sldId id="1179" r:id="rId33"/>
    <p:sldId id="1180" r:id="rId34"/>
    <p:sldId id="1181" r:id="rId35"/>
    <p:sldId id="1182" r:id="rId36"/>
    <p:sldId id="1183" r:id="rId37"/>
    <p:sldId id="1184" r:id="rId38"/>
    <p:sldId id="1186" r:id="rId39"/>
    <p:sldId id="1187" r:id="rId40"/>
    <p:sldId id="1191" r:id="rId41"/>
    <p:sldId id="1196" r:id="rId42"/>
    <p:sldId id="1195" r:id="rId43"/>
    <p:sldId id="1194" r:id="rId44"/>
    <p:sldId id="1192" r:id="rId45"/>
    <p:sldId id="1197" r:id="rId46"/>
    <p:sldId id="1201" r:id="rId47"/>
    <p:sldId id="1172" r:id="rId48"/>
    <p:sldId id="1202" r:id="rId49"/>
    <p:sldId id="1203" r:id="rId50"/>
    <p:sldId id="1204" r:id="rId51"/>
    <p:sldId id="1205" r:id="rId52"/>
    <p:sldId id="1207" r:id="rId53"/>
    <p:sldId id="1208" r:id="rId54"/>
    <p:sldId id="1209" r:id="rId55"/>
    <p:sldId id="1210" r:id="rId56"/>
    <p:sldId id="1206" r:id="rId57"/>
    <p:sldId id="1212" r:id="rId58"/>
    <p:sldId id="1214" r:id="rId59"/>
    <p:sldId id="275" r:id="rId60"/>
    <p:sldId id="290" r:id="rId61"/>
    <p:sldId id="265" r:id="rId62"/>
    <p:sldId id="337" r:id="rId63"/>
    <p:sldId id="277" r:id="rId64"/>
    <p:sldId id="278" r:id="rId65"/>
    <p:sldId id="279" r:id="rId66"/>
    <p:sldId id="280" r:id="rId67"/>
    <p:sldId id="284" r:id="rId68"/>
    <p:sldId id="286" r:id="rId69"/>
    <p:sldId id="287" r:id="rId70"/>
    <p:sldId id="338" r:id="rId71"/>
    <p:sldId id="1215" r:id="rId72"/>
  </p:sldIdLst>
  <p:sldSz cx="10080625" cy="7559675"/>
  <p:notesSz cx="7772400" cy="100584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48"/>
    <p:restoredTop sz="94694"/>
  </p:normalViewPr>
  <p:slideViewPr>
    <p:cSldViewPr snapToGrid="0" snapToObjects="1">
      <p:cViewPr varScale="1">
        <p:scale>
          <a:sx n="110" d="100"/>
          <a:sy n="110" d="100"/>
        </p:scale>
        <p:origin x="167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F36ABBE-B30B-1D46-A291-A0129599C933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60" cy="36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US" sz="14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8D26F04-7775-8E49-9E1E-BE0D3931467C}"/>
              </a:ext>
            </a:extLst>
          </p:cNvPr>
          <p:cNvSpPr txBox="1">
            <a:spLocks noGrp="1"/>
          </p:cNvSpPr>
          <p:nvPr>
            <p:ph type="dt" sz="quarter" idx="1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noAutofit/>
          </a:bodyPr>
          <a:lstStyle/>
          <a:p>
            <a:pPr marL="0" marR="0" lvl="0" indent="0" algn="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US" sz="14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F6DF2E-B424-E144-B176-997F0016F86C}"/>
              </a:ext>
            </a:extLst>
          </p:cNvPr>
          <p:cNvSpPr txBox="1">
            <a:spLocks noGrp="1"/>
          </p:cNvSpPr>
          <p:nvPr>
            <p:ph type="ftr" sz="quarter" idx="2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="b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US" sz="14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692DB7-BE35-E74F-9253-AD4A71D0D32B}"/>
              </a:ext>
            </a:extLst>
          </p:cNvPr>
          <p:cNvSpPr txBox="1">
            <a:spLocks noGrp="1"/>
          </p:cNvSpPr>
          <p:nvPr>
            <p:ph type="sldNum" sz="quarter" idx="3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="b" anchorCtr="0" compatLnSpc="0">
            <a:noAutofit/>
          </a:bodyPr>
          <a:lstStyle/>
          <a:p>
            <a:pPr marL="0" marR="0" lvl="0" indent="0" algn="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fld id="{25CA083D-360B-004C-B603-D63963DE2DF7}" type="slidenum">
              <a:t>‹#›</a:t>
            </a:fld>
            <a:endParaRPr lang="en-US" sz="14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401024008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224F33B-25D7-BC41-9278-86488A6D07A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371599" y="764280"/>
            <a:ext cx="5028480" cy="3771360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407133E-FBDF-B04F-A40E-B250B358D2C5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777239" y="4777560"/>
            <a:ext cx="6217560" cy="45259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E73A2DFC-B053-9940-8DFC-296DB3478F3F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1554479" y="5532120"/>
            <a:ext cx="6217560" cy="45259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32F8A9-A987-7445-9D4E-DFEA5629D081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algn="r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DE6307-DA68-D847-9E4B-8FAA10F2C005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>
            <a:lvl1pPr lvl="0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D21E9B-00C1-0342-9BAB-A4AA6FF1546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>
            <a:lvl1pPr lvl="0" algn="r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fld id="{99D88FC4-EF5B-9F44-882B-D2D88232401B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46332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216000" marR="0" indent="-216000" hangingPunct="0">
      <a:tabLst/>
      <a:defRPr lang="en-US" sz="2000" b="0" i="0" u="none" strike="noStrike" kern="1200" cap="none">
        <a:ln>
          <a:noFill/>
        </a:ln>
        <a:highlight>
          <a:scrgbClr r="0" g="0" b="0">
            <a:alpha val="0"/>
          </a:scrgbClr>
        </a:highlight>
        <a:latin typeface="Liberation Sans" pitchFamily="18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6FAB424C-61D6-8942-939F-5410B83D53D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BDEEE07D-66DD-A34C-88F3-F9D74DE504F5}" type="slidenum">
              <a:t>1</a:t>
            </a:fld>
            <a:endParaRPr lang="en-US"/>
          </a:p>
        </p:txBody>
      </p:sp>
      <p:sp>
        <p:nvSpPr>
          <p:cNvPr id="2" name="Slide Number Placeholder 6">
            <a:extLst>
              <a:ext uri="{FF2B5EF4-FFF2-40B4-BE49-F238E27FC236}">
                <a16:creationId xmlns:a16="http://schemas.microsoft.com/office/drawing/2014/main" id="{4CAE0790-1F29-324E-B7FD-D993882F519A}"/>
              </a:ext>
            </a:extLst>
          </p:cNvPr>
          <p:cNvSpPr/>
          <p:nvPr/>
        </p:nvSpPr>
        <p:spPr>
          <a:xfrm>
            <a:off x="4398840" y="9555120"/>
            <a:ext cx="3372120" cy="5018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wrap="square" lIns="0" tIns="0" rIns="0" bIns="0" anchor="b" anchorCtr="0" compatLnSpc="0">
            <a:noAutofit/>
          </a:bodyPr>
          <a:lstStyle/>
          <a:p>
            <a:pPr marL="0" marR="0" lvl="0" indent="0" algn="r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fld id="{1647A5B1-2582-5C4D-99A9-89FC69BE9FC0}" type="slidenum">
              <a:t>1</a:t>
            </a:fld>
            <a:endParaRPr lang="en-US" sz="1400" b="0" i="0" u="none" strike="noStrike" kern="1200" cap="none">
              <a:ln>
                <a:noFill/>
              </a:ln>
              <a:solidFill>
                <a:srgbClr val="000000"/>
              </a:solidFill>
              <a:latin typeface="Times New Roman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3" name="Slide Image Placeholder 2">
            <a:extLst>
              <a:ext uri="{FF2B5EF4-FFF2-40B4-BE49-F238E27FC236}">
                <a16:creationId xmlns:a16="http://schemas.microsoft.com/office/drawing/2014/main" id="{35B06E89-7E45-744D-ABD2-399717C3D027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B4572D2-29B1-D84A-903D-23A628E3476E}"/>
              </a:ext>
            </a:extLst>
          </p:cNvPr>
          <p:cNvSpPr txBox="1"/>
          <p:nvPr/>
        </p:nvSpPr>
        <p:spPr>
          <a:xfrm>
            <a:off x="777600" y="4776840"/>
            <a:ext cx="6218280" cy="4525920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ctr" anchorCtr="0">
            <a:noAutofit/>
          </a:bodyPr>
          <a:lstStyle/>
          <a:p>
            <a:pPr marL="216000" marR="0" lvl="0" indent="-216000" hangingPunct="0">
              <a:buNone/>
              <a:tabLst/>
            </a:pPr>
            <a:endParaRPr lang="en-US" sz="2000" b="0" i="0" u="none" strike="noStrike" kern="1200" cap="none">
              <a:ln>
                <a:noFill/>
              </a:ln>
              <a:highlight>
                <a:scrgbClr r="0" g="0" b="0">
                  <a:alpha val="0"/>
                </a:scrgbClr>
              </a:highlight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45049F96-80CC-AC49-99C5-0E85B7FC161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3E516075-9FEB-6547-956D-29196F9E9FFD}" type="slidenum">
              <a:t>61</a:t>
            </a:fld>
            <a:endParaRPr lang="en-US"/>
          </a:p>
        </p:txBody>
      </p:sp>
      <p:sp>
        <p:nvSpPr>
          <p:cNvPr id="2" name="Slide Number Placeholder 6">
            <a:extLst>
              <a:ext uri="{FF2B5EF4-FFF2-40B4-BE49-F238E27FC236}">
                <a16:creationId xmlns:a16="http://schemas.microsoft.com/office/drawing/2014/main" id="{D5E7BAE9-AC69-954D-B411-6A9111100179}"/>
              </a:ext>
            </a:extLst>
          </p:cNvPr>
          <p:cNvSpPr/>
          <p:nvPr/>
        </p:nvSpPr>
        <p:spPr>
          <a:xfrm>
            <a:off x="4398840" y="9555120"/>
            <a:ext cx="3372120" cy="5018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wrap="square" lIns="0" tIns="0" rIns="0" bIns="0" anchor="b" anchorCtr="0" compatLnSpc="0">
            <a:noAutofit/>
          </a:bodyPr>
          <a:lstStyle/>
          <a:p>
            <a:pPr marL="0" marR="0" lvl="0" indent="0" algn="r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fld id="{31A1003E-4D16-2141-AA04-6AC3BD7AF0F1}" type="slidenum">
              <a:t>61</a:t>
            </a:fld>
            <a:endParaRPr lang="en-US" sz="1400" b="0" i="0" u="none" strike="noStrike" kern="1200" cap="none">
              <a:ln>
                <a:noFill/>
              </a:ln>
              <a:solidFill>
                <a:srgbClr val="000000"/>
              </a:solidFill>
              <a:latin typeface="Times New Roman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3" name="Slide Image Placeholder 2">
            <a:extLst>
              <a:ext uri="{FF2B5EF4-FFF2-40B4-BE49-F238E27FC236}">
                <a16:creationId xmlns:a16="http://schemas.microsoft.com/office/drawing/2014/main" id="{0783336D-02B7-2541-BFC4-85C257FA65B4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2803B9-7A0E-B247-BB74-46CA663B0D98}"/>
              </a:ext>
            </a:extLst>
          </p:cNvPr>
          <p:cNvSpPr txBox="1"/>
          <p:nvPr/>
        </p:nvSpPr>
        <p:spPr>
          <a:xfrm>
            <a:off x="777600" y="4776840"/>
            <a:ext cx="6218280" cy="4525920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ctr" anchorCtr="0">
            <a:noAutofit/>
          </a:bodyPr>
          <a:lstStyle/>
          <a:p>
            <a:pPr marL="216000" marR="0" lvl="0" indent="-216000" hangingPunct="0">
              <a:buNone/>
              <a:tabLst/>
            </a:pPr>
            <a:endParaRPr lang="en-US" sz="2000" b="0" i="0" u="none" strike="noStrike" kern="1200" cap="none">
              <a:ln>
                <a:noFill/>
              </a:ln>
              <a:highlight>
                <a:scrgbClr r="0" g="0" b="0">
                  <a:alpha val="0"/>
                </a:scrgbClr>
              </a:highlight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4239D8B8-0B42-CB49-A3F5-92BC026CA46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6FCF1CF3-6C9A-C94E-8393-A5B086F1330D}" type="slidenum">
              <a:t>63</a:t>
            </a:fld>
            <a:endParaRPr lang="en-US"/>
          </a:p>
        </p:txBody>
      </p:sp>
      <p:sp>
        <p:nvSpPr>
          <p:cNvPr id="2" name="Slide Number Placeholder 6">
            <a:extLst>
              <a:ext uri="{FF2B5EF4-FFF2-40B4-BE49-F238E27FC236}">
                <a16:creationId xmlns:a16="http://schemas.microsoft.com/office/drawing/2014/main" id="{7C3241BD-81D9-DD4D-8E2F-8225084825C1}"/>
              </a:ext>
            </a:extLst>
          </p:cNvPr>
          <p:cNvSpPr/>
          <p:nvPr/>
        </p:nvSpPr>
        <p:spPr>
          <a:xfrm>
            <a:off x="4398840" y="9555120"/>
            <a:ext cx="3372120" cy="5018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wrap="square" lIns="0" tIns="0" rIns="0" bIns="0" anchor="b" anchorCtr="0" compatLnSpc="1">
            <a:noAutofit/>
          </a:bodyPr>
          <a:lstStyle/>
          <a:p>
            <a:pPr marL="0" marR="0" lvl="0" indent="0" algn="r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259D5DDE-E592-CC46-9CB5-DA21A47B4485}" type="slidenum">
              <a:t>63</a:t>
            </a:fld>
            <a:endParaRPr lang="en-US" sz="1400" b="0" i="0" u="none" strike="noStrike" cap="none" baseline="0">
              <a:ln>
                <a:noFill/>
              </a:ln>
              <a:solidFill>
                <a:srgbClr val="000000"/>
              </a:solidFill>
              <a:latin typeface="Times New Roman" pitchFamily="2"/>
              <a:ea typeface="ＭＳ Ｐゴシック" pitchFamily="2"/>
              <a:cs typeface="ＭＳ Ｐゴシック" pitchFamily="2"/>
            </a:endParaRPr>
          </a:p>
        </p:txBody>
      </p:sp>
      <p:sp>
        <p:nvSpPr>
          <p:cNvPr id="3" name="Slide Image Placeholder 2">
            <a:extLst>
              <a:ext uri="{FF2B5EF4-FFF2-40B4-BE49-F238E27FC236}">
                <a16:creationId xmlns:a16="http://schemas.microsoft.com/office/drawing/2014/main" id="{2A74161B-B7FA-6E4D-B9E9-D1ED4F69BD5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3A0272-ADEA-A64C-A9BB-B10FE9272654}"/>
              </a:ext>
            </a:extLst>
          </p:cNvPr>
          <p:cNvSpPr txBox="1"/>
          <p:nvPr/>
        </p:nvSpPr>
        <p:spPr>
          <a:xfrm>
            <a:off x="777600" y="4776840"/>
            <a:ext cx="6218280" cy="4525920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ctr" anchorCtr="0">
            <a:noAutofit/>
          </a:bodyPr>
          <a:lstStyle/>
          <a:p>
            <a:pPr marL="216000" marR="0" lvl="0" indent="-216000" hangingPunct="0">
              <a:buNone/>
              <a:tabLst/>
            </a:pPr>
            <a:endParaRPr lang="en-US" sz="2000" b="0" i="0" u="none" strike="noStrike" kern="1200" cap="none">
              <a:ln>
                <a:noFill/>
              </a:ln>
              <a:highlight>
                <a:scrgbClr r="0" g="0" b="0">
                  <a:alpha val="0"/>
                </a:scrgbClr>
              </a:highlight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8F702322-2386-604D-9537-225E6ED3869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C9DBC93B-66B1-854C-8A9B-BEB0453639D1}" type="slidenum">
              <a:t>64</a:t>
            </a:fld>
            <a:endParaRPr lang="en-US"/>
          </a:p>
        </p:txBody>
      </p:sp>
      <p:sp>
        <p:nvSpPr>
          <p:cNvPr id="2" name="Slide Number Placeholder 6">
            <a:extLst>
              <a:ext uri="{FF2B5EF4-FFF2-40B4-BE49-F238E27FC236}">
                <a16:creationId xmlns:a16="http://schemas.microsoft.com/office/drawing/2014/main" id="{1FA51E58-9D50-874B-A684-F387CA3C112A}"/>
              </a:ext>
            </a:extLst>
          </p:cNvPr>
          <p:cNvSpPr/>
          <p:nvPr/>
        </p:nvSpPr>
        <p:spPr>
          <a:xfrm>
            <a:off x="4398840" y="9555120"/>
            <a:ext cx="3372120" cy="5018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wrap="square" lIns="0" tIns="0" rIns="0" bIns="0" anchor="b" anchorCtr="0" compatLnSpc="1">
            <a:noAutofit/>
          </a:bodyPr>
          <a:lstStyle/>
          <a:p>
            <a:pPr marL="0" marR="0" lvl="0" indent="0" algn="r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E85729F4-A412-6A47-B839-59509C2AA6E6}" type="slidenum">
              <a:t>64</a:t>
            </a:fld>
            <a:endParaRPr lang="en-US" sz="1400" b="0" i="0" u="none" strike="noStrike" cap="none" baseline="0">
              <a:ln>
                <a:noFill/>
              </a:ln>
              <a:solidFill>
                <a:srgbClr val="000000"/>
              </a:solidFill>
              <a:latin typeface="Times New Roman" pitchFamily="2"/>
              <a:ea typeface="ＭＳ Ｐゴシック" pitchFamily="2"/>
              <a:cs typeface="ＭＳ Ｐゴシック" pitchFamily="2"/>
            </a:endParaRPr>
          </a:p>
        </p:txBody>
      </p:sp>
      <p:sp>
        <p:nvSpPr>
          <p:cNvPr id="3" name="Slide Image Placeholder 2">
            <a:extLst>
              <a:ext uri="{FF2B5EF4-FFF2-40B4-BE49-F238E27FC236}">
                <a16:creationId xmlns:a16="http://schemas.microsoft.com/office/drawing/2014/main" id="{FBD3AE8C-127A-AA41-9EF2-D0947BF72179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44E308-88DE-7C46-A55A-1EA5810063C1}"/>
              </a:ext>
            </a:extLst>
          </p:cNvPr>
          <p:cNvSpPr txBox="1"/>
          <p:nvPr/>
        </p:nvSpPr>
        <p:spPr>
          <a:xfrm>
            <a:off x="777600" y="4776840"/>
            <a:ext cx="6218280" cy="4525920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ctr" anchorCtr="0">
            <a:noAutofit/>
          </a:bodyPr>
          <a:lstStyle/>
          <a:p>
            <a:pPr marL="216000" marR="0" lvl="0" indent="-216000" hangingPunct="0">
              <a:buNone/>
              <a:tabLst/>
            </a:pPr>
            <a:endParaRPr lang="en-US" sz="2000" b="0" i="0" u="none" strike="noStrike" kern="1200" cap="none">
              <a:ln>
                <a:noFill/>
              </a:ln>
              <a:highlight>
                <a:scrgbClr r="0" g="0" b="0">
                  <a:alpha val="0"/>
                </a:scrgbClr>
              </a:highlight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91C3EBB9-E6BA-9443-AA79-550EA108EBB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61B69B95-5F35-AC41-B032-49F8C68699DC}" type="slidenum">
              <a:t>65</a:t>
            </a:fld>
            <a:endParaRPr lang="en-US"/>
          </a:p>
        </p:txBody>
      </p:sp>
      <p:sp>
        <p:nvSpPr>
          <p:cNvPr id="2" name="Slide Number Placeholder 6">
            <a:extLst>
              <a:ext uri="{FF2B5EF4-FFF2-40B4-BE49-F238E27FC236}">
                <a16:creationId xmlns:a16="http://schemas.microsoft.com/office/drawing/2014/main" id="{F6D38B55-B06E-0448-8E72-28C129ECDD2E}"/>
              </a:ext>
            </a:extLst>
          </p:cNvPr>
          <p:cNvSpPr/>
          <p:nvPr/>
        </p:nvSpPr>
        <p:spPr>
          <a:xfrm>
            <a:off x="4398840" y="9555120"/>
            <a:ext cx="3372120" cy="5018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wrap="square" lIns="0" tIns="0" rIns="0" bIns="0" anchor="b" anchorCtr="0" compatLnSpc="1">
            <a:noAutofit/>
          </a:bodyPr>
          <a:lstStyle/>
          <a:p>
            <a:pPr marL="0" marR="0" lvl="0" indent="0" algn="r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E897A318-33AE-8F4D-B4D9-A05267128C0C}" type="slidenum">
              <a:t>65</a:t>
            </a:fld>
            <a:endParaRPr lang="en-US" sz="1400" b="0" i="0" u="none" strike="noStrike" cap="none" baseline="0">
              <a:ln>
                <a:noFill/>
              </a:ln>
              <a:solidFill>
                <a:srgbClr val="000000"/>
              </a:solidFill>
              <a:latin typeface="Times New Roman" pitchFamily="2"/>
              <a:ea typeface="ＭＳ Ｐゴシック" pitchFamily="2"/>
              <a:cs typeface="ＭＳ Ｐゴシック" pitchFamily="2"/>
            </a:endParaRPr>
          </a:p>
        </p:txBody>
      </p:sp>
      <p:sp>
        <p:nvSpPr>
          <p:cNvPr id="3" name="Slide Image Placeholder 2">
            <a:extLst>
              <a:ext uri="{FF2B5EF4-FFF2-40B4-BE49-F238E27FC236}">
                <a16:creationId xmlns:a16="http://schemas.microsoft.com/office/drawing/2014/main" id="{12ACFC99-3C35-5040-B9E2-BC14A854A1D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C1A79F1-9BB5-6849-A989-111BD10CA95C}"/>
              </a:ext>
            </a:extLst>
          </p:cNvPr>
          <p:cNvSpPr txBox="1"/>
          <p:nvPr/>
        </p:nvSpPr>
        <p:spPr>
          <a:xfrm>
            <a:off x="777600" y="4776840"/>
            <a:ext cx="6218280" cy="4525920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ctr" anchorCtr="0">
            <a:noAutofit/>
          </a:bodyPr>
          <a:lstStyle/>
          <a:p>
            <a:pPr marL="216000" marR="0" lvl="0" indent="-216000" hangingPunct="0">
              <a:buNone/>
              <a:tabLst/>
            </a:pPr>
            <a:endParaRPr lang="en-US" sz="2000" b="0" i="0" u="none" strike="noStrike" kern="1200" cap="none">
              <a:ln>
                <a:noFill/>
              </a:ln>
              <a:highlight>
                <a:scrgbClr r="0" g="0" b="0">
                  <a:alpha val="0"/>
                </a:scrgbClr>
              </a:highlight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D948C972-570A-6947-AB53-8AE7CBC76D0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1A6E40B7-F225-F342-86DD-6863D786CD32}" type="slidenum">
              <a:t>66</a:t>
            </a:fld>
            <a:endParaRPr lang="en-US"/>
          </a:p>
        </p:txBody>
      </p:sp>
      <p:sp>
        <p:nvSpPr>
          <p:cNvPr id="2" name="Slide Number Placeholder 6">
            <a:extLst>
              <a:ext uri="{FF2B5EF4-FFF2-40B4-BE49-F238E27FC236}">
                <a16:creationId xmlns:a16="http://schemas.microsoft.com/office/drawing/2014/main" id="{52CD271B-62D9-C546-8142-FD046E6699FF}"/>
              </a:ext>
            </a:extLst>
          </p:cNvPr>
          <p:cNvSpPr/>
          <p:nvPr/>
        </p:nvSpPr>
        <p:spPr>
          <a:xfrm>
            <a:off x="4398840" y="9555120"/>
            <a:ext cx="3372120" cy="5018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wrap="square" lIns="0" tIns="0" rIns="0" bIns="0" anchor="b" anchorCtr="0" compatLnSpc="1">
            <a:noAutofit/>
          </a:bodyPr>
          <a:lstStyle/>
          <a:p>
            <a:pPr marL="0" marR="0" lvl="0" indent="0" algn="r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240E6C7B-7FC0-704E-8AD4-2A8DBFEA7E3F}" type="slidenum">
              <a:t>66</a:t>
            </a:fld>
            <a:endParaRPr lang="en-US" sz="1400" b="0" i="0" u="none" strike="noStrike" cap="none" baseline="0">
              <a:ln>
                <a:noFill/>
              </a:ln>
              <a:solidFill>
                <a:srgbClr val="000000"/>
              </a:solidFill>
              <a:latin typeface="Times New Roman" pitchFamily="2"/>
              <a:ea typeface="ＭＳ Ｐゴシック" pitchFamily="2"/>
              <a:cs typeface="ＭＳ Ｐゴシック" pitchFamily="2"/>
            </a:endParaRPr>
          </a:p>
        </p:txBody>
      </p:sp>
      <p:sp>
        <p:nvSpPr>
          <p:cNvPr id="3" name="Slide Image Placeholder 2">
            <a:extLst>
              <a:ext uri="{FF2B5EF4-FFF2-40B4-BE49-F238E27FC236}">
                <a16:creationId xmlns:a16="http://schemas.microsoft.com/office/drawing/2014/main" id="{D3AC703B-9CD8-2447-AC6F-BE0AB11459A4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036103-5D1D-C140-84C6-7EA9EC7A8AB9}"/>
              </a:ext>
            </a:extLst>
          </p:cNvPr>
          <p:cNvSpPr txBox="1"/>
          <p:nvPr/>
        </p:nvSpPr>
        <p:spPr>
          <a:xfrm>
            <a:off x="777600" y="4776840"/>
            <a:ext cx="6218280" cy="4525920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ctr" anchorCtr="0">
            <a:noAutofit/>
          </a:bodyPr>
          <a:lstStyle/>
          <a:p>
            <a:pPr marL="216000" marR="0" lvl="0" indent="-216000" hangingPunct="0">
              <a:buNone/>
              <a:tabLst/>
            </a:pPr>
            <a:endParaRPr lang="en-US" sz="2000" b="0" i="0" u="none" strike="noStrike" kern="1200" cap="none">
              <a:ln>
                <a:noFill/>
              </a:ln>
              <a:highlight>
                <a:scrgbClr r="0" g="0" b="0">
                  <a:alpha val="0"/>
                </a:scrgbClr>
              </a:highlight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4140C326-38E8-C144-9CCC-A42285744F9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945E59D1-D41B-C84D-9A35-A7FB33CFA6ED}" type="slidenum">
              <a:t>67</a:t>
            </a:fld>
            <a:endParaRPr lang="en-US"/>
          </a:p>
        </p:txBody>
      </p:sp>
      <p:sp>
        <p:nvSpPr>
          <p:cNvPr id="2" name="Slide Number Placeholder 6">
            <a:extLst>
              <a:ext uri="{FF2B5EF4-FFF2-40B4-BE49-F238E27FC236}">
                <a16:creationId xmlns:a16="http://schemas.microsoft.com/office/drawing/2014/main" id="{7B627D70-5CC8-A545-B290-55646EFA0165}"/>
              </a:ext>
            </a:extLst>
          </p:cNvPr>
          <p:cNvSpPr/>
          <p:nvPr/>
        </p:nvSpPr>
        <p:spPr>
          <a:xfrm>
            <a:off x="4398840" y="9555120"/>
            <a:ext cx="3372120" cy="5018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wrap="square" lIns="0" tIns="0" rIns="0" bIns="0" anchor="b" anchorCtr="0" compatLnSpc="1">
            <a:noAutofit/>
          </a:bodyPr>
          <a:lstStyle/>
          <a:p>
            <a:pPr marL="0" marR="0" lvl="0" indent="0" algn="r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5F8307A8-5C6A-BB42-BBF2-DBC12EF8C3F9}" type="slidenum">
              <a:t>67</a:t>
            </a:fld>
            <a:endParaRPr lang="en-US" sz="1400" b="0" i="0" u="none" strike="noStrike" cap="none" baseline="0">
              <a:ln>
                <a:noFill/>
              </a:ln>
              <a:solidFill>
                <a:srgbClr val="000000"/>
              </a:solidFill>
              <a:latin typeface="Times New Roman" pitchFamily="2"/>
              <a:ea typeface="ＭＳ Ｐゴシック" pitchFamily="2"/>
              <a:cs typeface="ＭＳ Ｐゴシック" pitchFamily="2"/>
            </a:endParaRPr>
          </a:p>
        </p:txBody>
      </p:sp>
      <p:sp>
        <p:nvSpPr>
          <p:cNvPr id="3" name="Slide Image Placeholder 2">
            <a:extLst>
              <a:ext uri="{FF2B5EF4-FFF2-40B4-BE49-F238E27FC236}">
                <a16:creationId xmlns:a16="http://schemas.microsoft.com/office/drawing/2014/main" id="{DA501CA1-7059-E442-BA24-ED037F607074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BAEC62-AED1-684D-8277-1A59734F4632}"/>
              </a:ext>
            </a:extLst>
          </p:cNvPr>
          <p:cNvSpPr txBox="1"/>
          <p:nvPr/>
        </p:nvSpPr>
        <p:spPr>
          <a:xfrm>
            <a:off x="777600" y="4776840"/>
            <a:ext cx="6218280" cy="4525920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ctr" anchorCtr="0">
            <a:noAutofit/>
          </a:bodyPr>
          <a:lstStyle/>
          <a:p>
            <a:pPr marL="216000" marR="0" lvl="0" indent="-216000" hangingPunct="0">
              <a:buNone/>
              <a:tabLst/>
            </a:pPr>
            <a:endParaRPr lang="en-US" sz="2000" b="0" i="0" u="none" strike="noStrike" kern="1200" cap="none">
              <a:ln>
                <a:noFill/>
              </a:ln>
              <a:highlight>
                <a:scrgbClr r="0" g="0" b="0">
                  <a:alpha val="0"/>
                </a:scrgbClr>
              </a:highlight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D576682B-B345-B145-A3D4-44A6F9D713A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C14AE80F-8C8B-F846-A494-BDD1778BE8ED}" type="slidenum">
              <a:t>68</a:t>
            </a:fld>
            <a:endParaRPr lang="en-US"/>
          </a:p>
        </p:txBody>
      </p:sp>
      <p:sp>
        <p:nvSpPr>
          <p:cNvPr id="2" name="Slide Number Placeholder 6">
            <a:extLst>
              <a:ext uri="{FF2B5EF4-FFF2-40B4-BE49-F238E27FC236}">
                <a16:creationId xmlns:a16="http://schemas.microsoft.com/office/drawing/2014/main" id="{5E8C0AB3-EB2C-AB4F-95E2-A466152B8960}"/>
              </a:ext>
            </a:extLst>
          </p:cNvPr>
          <p:cNvSpPr/>
          <p:nvPr/>
        </p:nvSpPr>
        <p:spPr>
          <a:xfrm>
            <a:off x="4398840" y="9555120"/>
            <a:ext cx="3372120" cy="5018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wrap="square" lIns="0" tIns="0" rIns="0" bIns="0" anchor="b" anchorCtr="0" compatLnSpc="1">
            <a:noAutofit/>
          </a:bodyPr>
          <a:lstStyle/>
          <a:p>
            <a:pPr marL="0" marR="0" lvl="0" indent="0" algn="r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31BC15F9-0E49-0F47-8DDE-A155179CB5E0}" type="slidenum">
              <a:t>68</a:t>
            </a:fld>
            <a:endParaRPr lang="en-US" sz="1400" b="0" i="0" u="none" strike="noStrike" cap="none" baseline="0">
              <a:ln>
                <a:noFill/>
              </a:ln>
              <a:solidFill>
                <a:srgbClr val="000000"/>
              </a:solidFill>
              <a:latin typeface="Times New Roman" pitchFamily="2"/>
              <a:ea typeface="ＭＳ Ｐゴシック" pitchFamily="2"/>
              <a:cs typeface="ＭＳ Ｐゴシック" pitchFamily="2"/>
            </a:endParaRPr>
          </a:p>
        </p:txBody>
      </p:sp>
      <p:sp>
        <p:nvSpPr>
          <p:cNvPr id="3" name="Slide Image Placeholder 2">
            <a:extLst>
              <a:ext uri="{FF2B5EF4-FFF2-40B4-BE49-F238E27FC236}">
                <a16:creationId xmlns:a16="http://schemas.microsoft.com/office/drawing/2014/main" id="{C74A8A7D-71DE-8549-A80A-EFEC82F5E9C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696CE3-951F-0C43-AA28-F4AA3CE32EF8}"/>
              </a:ext>
            </a:extLst>
          </p:cNvPr>
          <p:cNvSpPr txBox="1"/>
          <p:nvPr/>
        </p:nvSpPr>
        <p:spPr>
          <a:xfrm>
            <a:off x="777600" y="4776840"/>
            <a:ext cx="6218280" cy="4525920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ctr" anchorCtr="0">
            <a:noAutofit/>
          </a:bodyPr>
          <a:lstStyle/>
          <a:p>
            <a:pPr marL="216000" marR="0" lvl="0" indent="-216000" hangingPunct="0">
              <a:buNone/>
              <a:tabLst/>
            </a:pPr>
            <a:endParaRPr lang="en-US" sz="2000" b="0" i="0" u="none" strike="noStrike" kern="1200" cap="none">
              <a:ln>
                <a:noFill/>
              </a:ln>
              <a:highlight>
                <a:scrgbClr r="0" g="0" b="0">
                  <a:alpha val="0"/>
                </a:scrgbClr>
              </a:highlight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D88C9B52-05B5-3246-B75E-6591373BDAA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E24B6DB1-9777-A345-B85A-0A626791220F}" type="slidenum">
              <a:t>69</a:t>
            </a:fld>
            <a:endParaRPr lang="en-US"/>
          </a:p>
        </p:txBody>
      </p:sp>
      <p:sp>
        <p:nvSpPr>
          <p:cNvPr id="2" name="Slide Number Placeholder 6">
            <a:extLst>
              <a:ext uri="{FF2B5EF4-FFF2-40B4-BE49-F238E27FC236}">
                <a16:creationId xmlns:a16="http://schemas.microsoft.com/office/drawing/2014/main" id="{2B32846D-75E7-7F44-90EF-55ADD9484D2A}"/>
              </a:ext>
            </a:extLst>
          </p:cNvPr>
          <p:cNvSpPr/>
          <p:nvPr/>
        </p:nvSpPr>
        <p:spPr>
          <a:xfrm>
            <a:off x="4398840" y="9555120"/>
            <a:ext cx="3372120" cy="5018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wrap="square" lIns="0" tIns="0" rIns="0" bIns="0" anchor="b" anchorCtr="0" compatLnSpc="1">
            <a:noAutofit/>
          </a:bodyPr>
          <a:lstStyle/>
          <a:p>
            <a:pPr marL="0" marR="0" lvl="0" indent="0" algn="r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E6081E20-068A-E240-8D35-41BBADC776D0}" type="slidenum">
              <a:t>69</a:t>
            </a:fld>
            <a:endParaRPr lang="en-US" sz="1400" b="0" i="0" u="none" strike="noStrike" cap="none" baseline="0">
              <a:ln>
                <a:noFill/>
              </a:ln>
              <a:solidFill>
                <a:srgbClr val="000000"/>
              </a:solidFill>
              <a:latin typeface="Times New Roman" pitchFamily="2"/>
              <a:ea typeface="ＭＳ Ｐゴシック" pitchFamily="2"/>
              <a:cs typeface="ＭＳ Ｐゴシック" pitchFamily="2"/>
            </a:endParaRPr>
          </a:p>
        </p:txBody>
      </p:sp>
      <p:sp>
        <p:nvSpPr>
          <p:cNvPr id="3" name="Slide Image Placeholder 2">
            <a:extLst>
              <a:ext uri="{FF2B5EF4-FFF2-40B4-BE49-F238E27FC236}">
                <a16:creationId xmlns:a16="http://schemas.microsoft.com/office/drawing/2014/main" id="{56292A82-16F3-C447-A888-0B3718A0AA51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89A9A8-44C3-364A-9F6C-82DB21E30205}"/>
              </a:ext>
            </a:extLst>
          </p:cNvPr>
          <p:cNvSpPr txBox="1"/>
          <p:nvPr/>
        </p:nvSpPr>
        <p:spPr>
          <a:xfrm>
            <a:off x="777600" y="4776840"/>
            <a:ext cx="6218280" cy="4525920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ctr" anchorCtr="0">
            <a:noAutofit/>
          </a:bodyPr>
          <a:lstStyle/>
          <a:p>
            <a:pPr marL="216000" marR="0" lvl="0" indent="-216000" hangingPunct="0">
              <a:buNone/>
              <a:tabLst/>
            </a:pPr>
            <a:endParaRPr lang="en-US" sz="2000" b="0" i="0" u="none" strike="noStrike" kern="1200" cap="none">
              <a:ln>
                <a:noFill/>
              </a:ln>
              <a:highlight>
                <a:scrgbClr r="0" g="0" b="0">
                  <a:alpha val="0"/>
                </a:scrgbClr>
              </a:highlight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64DE73E1-5100-D245-A848-6568E5255ADB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BE4049E2-FF78-0C40-B117-A45079627D8D}" type="slidenum">
              <a:t>70</a:t>
            </a:fld>
            <a:endParaRPr lang="en-US"/>
          </a:p>
        </p:txBody>
      </p:sp>
      <p:sp>
        <p:nvSpPr>
          <p:cNvPr id="2" name="Slide Number Placeholder 6">
            <a:extLst>
              <a:ext uri="{FF2B5EF4-FFF2-40B4-BE49-F238E27FC236}">
                <a16:creationId xmlns:a16="http://schemas.microsoft.com/office/drawing/2014/main" id="{A6834700-E3C9-5B4D-8DEF-B714A3381ED8}"/>
              </a:ext>
            </a:extLst>
          </p:cNvPr>
          <p:cNvSpPr/>
          <p:nvPr/>
        </p:nvSpPr>
        <p:spPr>
          <a:xfrm>
            <a:off x="4398840" y="9555120"/>
            <a:ext cx="3372120" cy="5018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wrap="square" lIns="0" tIns="0" rIns="0" bIns="0" anchor="b" anchorCtr="0" compatLnSpc="1">
            <a:noAutofit/>
          </a:bodyPr>
          <a:lstStyle/>
          <a:p>
            <a:pPr marL="0" marR="0" lvl="0" indent="0" algn="r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BF162240-BF37-2041-B2ED-F4834B94524B}" type="slidenum">
              <a:t>70</a:t>
            </a:fld>
            <a:endParaRPr lang="en-US" sz="1400" b="0" i="0" u="none" strike="noStrike" cap="none" baseline="0">
              <a:ln>
                <a:noFill/>
              </a:ln>
              <a:solidFill>
                <a:srgbClr val="000000"/>
              </a:solidFill>
              <a:latin typeface="Times New Roman" pitchFamily="2"/>
              <a:ea typeface="ＭＳ Ｐゴシック" pitchFamily="2"/>
              <a:cs typeface="ＭＳ Ｐゴシック" pitchFamily="2"/>
            </a:endParaRPr>
          </a:p>
        </p:txBody>
      </p:sp>
      <p:sp>
        <p:nvSpPr>
          <p:cNvPr id="3" name="Slide Image Placeholder 2">
            <a:extLst>
              <a:ext uri="{FF2B5EF4-FFF2-40B4-BE49-F238E27FC236}">
                <a16:creationId xmlns:a16="http://schemas.microsoft.com/office/drawing/2014/main" id="{EE830A94-5E15-7444-AA14-81E6964AF1F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241299-BB94-764D-9C47-1E212F251AB9}"/>
              </a:ext>
            </a:extLst>
          </p:cNvPr>
          <p:cNvSpPr txBox="1"/>
          <p:nvPr/>
        </p:nvSpPr>
        <p:spPr>
          <a:xfrm>
            <a:off x="777600" y="4776840"/>
            <a:ext cx="6218280" cy="4525920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ctr" anchorCtr="0">
            <a:noAutofit/>
          </a:bodyPr>
          <a:lstStyle/>
          <a:p>
            <a:pPr marL="216000" marR="0" lvl="0" indent="-216000" hangingPunct="0">
              <a:buNone/>
              <a:tabLst/>
            </a:pPr>
            <a:endParaRPr lang="en-US" sz="2000" b="0" i="0" u="none" strike="noStrike" kern="1200" cap="none">
              <a:ln>
                <a:noFill/>
              </a:ln>
              <a:highlight>
                <a:scrgbClr r="0" g="0" b="0">
                  <a:alpha val="0"/>
                </a:scrgbClr>
              </a:highlight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0816405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2433D0DB-ACFA-1F4D-A7C9-C65BBE01ADC7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A26A0017-8FBB-DE4B-90F8-557C054ED580}" type="slidenum">
              <a:t>20</a:t>
            </a:fld>
            <a:endParaRPr lang="en-US"/>
          </a:p>
        </p:txBody>
      </p:sp>
      <p:sp>
        <p:nvSpPr>
          <p:cNvPr id="2" name="Slide Number Placeholder 6">
            <a:extLst>
              <a:ext uri="{FF2B5EF4-FFF2-40B4-BE49-F238E27FC236}">
                <a16:creationId xmlns:a16="http://schemas.microsoft.com/office/drawing/2014/main" id="{0218EB59-C72B-B14D-90D4-237717C0237A}"/>
              </a:ext>
            </a:extLst>
          </p:cNvPr>
          <p:cNvSpPr/>
          <p:nvPr/>
        </p:nvSpPr>
        <p:spPr>
          <a:xfrm>
            <a:off x="4398840" y="9555120"/>
            <a:ext cx="3372120" cy="5018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wrap="square" lIns="0" tIns="0" rIns="0" bIns="0" anchor="b" anchorCtr="0" compatLnSpc="1">
            <a:noAutofit/>
          </a:bodyPr>
          <a:lstStyle/>
          <a:p>
            <a:pPr marL="0" marR="0" lvl="0" indent="0" algn="r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EBFF23CC-3E79-1746-B65E-D9080DCCDA72}" type="slidenum">
              <a:t>20</a:t>
            </a:fld>
            <a:endParaRPr lang="en-US" sz="1400" b="0" i="0" u="none" strike="noStrike" cap="none" baseline="0">
              <a:ln>
                <a:noFill/>
              </a:ln>
              <a:solidFill>
                <a:srgbClr val="000000"/>
              </a:solidFill>
              <a:latin typeface="Times New Roman" pitchFamily="2"/>
              <a:ea typeface="ＭＳ Ｐゴシック" pitchFamily="2"/>
              <a:cs typeface="ＭＳ Ｐゴシック" pitchFamily="2"/>
            </a:endParaRPr>
          </a:p>
        </p:txBody>
      </p:sp>
      <p:sp>
        <p:nvSpPr>
          <p:cNvPr id="3" name="Slide Image Placeholder 2">
            <a:extLst>
              <a:ext uri="{FF2B5EF4-FFF2-40B4-BE49-F238E27FC236}">
                <a16:creationId xmlns:a16="http://schemas.microsoft.com/office/drawing/2014/main" id="{441119EE-25A8-0E49-9103-B9558A194F7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F4B313-5D51-B942-A700-A652A21E981F}"/>
              </a:ext>
            </a:extLst>
          </p:cNvPr>
          <p:cNvSpPr txBox="1"/>
          <p:nvPr/>
        </p:nvSpPr>
        <p:spPr>
          <a:xfrm>
            <a:off x="777600" y="4776840"/>
            <a:ext cx="6218280" cy="4525920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ctr" anchorCtr="0">
            <a:noAutofit/>
          </a:bodyPr>
          <a:lstStyle/>
          <a:p>
            <a:pPr marL="216000" marR="0" lvl="0" indent="-216000" hangingPunct="0">
              <a:buNone/>
              <a:tabLst/>
            </a:pPr>
            <a:endParaRPr lang="en-US" sz="2000" b="0" i="0" u="none" strike="noStrike" kern="1200" cap="none">
              <a:ln>
                <a:noFill/>
              </a:ln>
              <a:highlight>
                <a:scrgbClr r="0" g="0" b="0">
                  <a:alpha val="0"/>
                </a:scrgbClr>
              </a:highlight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9163550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2433D0DB-ACFA-1F4D-A7C9-C65BBE01ADC7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A26A0017-8FBB-DE4B-90F8-557C054ED580}" type="slidenum">
              <a:t>21</a:t>
            </a:fld>
            <a:endParaRPr lang="en-US"/>
          </a:p>
        </p:txBody>
      </p:sp>
      <p:sp>
        <p:nvSpPr>
          <p:cNvPr id="2" name="Slide Number Placeholder 6">
            <a:extLst>
              <a:ext uri="{FF2B5EF4-FFF2-40B4-BE49-F238E27FC236}">
                <a16:creationId xmlns:a16="http://schemas.microsoft.com/office/drawing/2014/main" id="{0218EB59-C72B-B14D-90D4-237717C0237A}"/>
              </a:ext>
            </a:extLst>
          </p:cNvPr>
          <p:cNvSpPr/>
          <p:nvPr/>
        </p:nvSpPr>
        <p:spPr>
          <a:xfrm>
            <a:off x="4398840" y="9555120"/>
            <a:ext cx="3372120" cy="5018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wrap="square" lIns="0" tIns="0" rIns="0" bIns="0" anchor="b" anchorCtr="0" compatLnSpc="1">
            <a:noAutofit/>
          </a:bodyPr>
          <a:lstStyle/>
          <a:p>
            <a:pPr marL="0" marR="0" lvl="0" indent="0" algn="r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EBFF23CC-3E79-1746-B65E-D9080DCCDA72}" type="slidenum">
              <a:t>21</a:t>
            </a:fld>
            <a:endParaRPr lang="en-US" sz="1400" b="0" i="0" u="none" strike="noStrike" cap="none" baseline="0">
              <a:ln>
                <a:noFill/>
              </a:ln>
              <a:solidFill>
                <a:srgbClr val="000000"/>
              </a:solidFill>
              <a:latin typeface="Times New Roman" pitchFamily="2"/>
              <a:ea typeface="ＭＳ Ｐゴシック" pitchFamily="2"/>
              <a:cs typeface="ＭＳ Ｐゴシック" pitchFamily="2"/>
            </a:endParaRPr>
          </a:p>
        </p:txBody>
      </p:sp>
      <p:sp>
        <p:nvSpPr>
          <p:cNvPr id="3" name="Slide Image Placeholder 2">
            <a:extLst>
              <a:ext uri="{FF2B5EF4-FFF2-40B4-BE49-F238E27FC236}">
                <a16:creationId xmlns:a16="http://schemas.microsoft.com/office/drawing/2014/main" id="{441119EE-25A8-0E49-9103-B9558A194F7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F4B313-5D51-B942-A700-A652A21E981F}"/>
              </a:ext>
            </a:extLst>
          </p:cNvPr>
          <p:cNvSpPr txBox="1"/>
          <p:nvPr/>
        </p:nvSpPr>
        <p:spPr>
          <a:xfrm>
            <a:off x="777600" y="4776840"/>
            <a:ext cx="6218280" cy="4525920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ctr" anchorCtr="0">
            <a:noAutofit/>
          </a:bodyPr>
          <a:lstStyle/>
          <a:p>
            <a:pPr marL="216000" marR="0" lvl="0" indent="-216000" hangingPunct="0">
              <a:buNone/>
              <a:tabLst/>
            </a:pPr>
            <a:endParaRPr lang="en-US" sz="2000" b="0" i="0" u="none" strike="noStrike" kern="1200" cap="none">
              <a:ln>
                <a:noFill/>
              </a:ln>
              <a:highlight>
                <a:scrgbClr r="0" g="0" b="0">
                  <a:alpha val="0"/>
                </a:scrgbClr>
              </a:highlight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26909099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B2B2A45C-84A4-D44A-BEAF-257EF8041C9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7D410AA3-F07F-EC4E-9A26-A4220E3AE625}" type="slidenum">
              <a:t>22</a:t>
            </a:fld>
            <a:endParaRPr lang="en-US"/>
          </a:p>
        </p:txBody>
      </p:sp>
      <p:sp>
        <p:nvSpPr>
          <p:cNvPr id="2" name="Slide Number Placeholder 6">
            <a:extLst>
              <a:ext uri="{FF2B5EF4-FFF2-40B4-BE49-F238E27FC236}">
                <a16:creationId xmlns:a16="http://schemas.microsoft.com/office/drawing/2014/main" id="{E4859837-1EEC-E147-956E-1AAF0ACD4F15}"/>
              </a:ext>
            </a:extLst>
          </p:cNvPr>
          <p:cNvSpPr/>
          <p:nvPr/>
        </p:nvSpPr>
        <p:spPr>
          <a:xfrm>
            <a:off x="4398840" y="9555120"/>
            <a:ext cx="3372120" cy="5018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wrap="square" lIns="0" tIns="0" rIns="0" bIns="0" anchor="b" anchorCtr="0" compatLnSpc="1">
            <a:noAutofit/>
          </a:bodyPr>
          <a:lstStyle/>
          <a:p>
            <a:pPr marL="0" marR="0" lvl="0" indent="0" algn="r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09A1B043-6BD3-6F43-8240-203AEFFC9B53}" type="slidenum">
              <a:t>22</a:t>
            </a:fld>
            <a:endParaRPr lang="en-US" sz="1400" b="0" i="0" u="none" strike="noStrike" cap="none" baseline="0">
              <a:ln>
                <a:noFill/>
              </a:ln>
              <a:solidFill>
                <a:srgbClr val="000000"/>
              </a:solidFill>
              <a:latin typeface="Times New Roman" pitchFamily="2"/>
              <a:ea typeface="ＭＳ Ｐゴシック" pitchFamily="2"/>
              <a:cs typeface="ＭＳ Ｐゴシック" pitchFamily="2"/>
            </a:endParaRPr>
          </a:p>
        </p:txBody>
      </p:sp>
      <p:sp>
        <p:nvSpPr>
          <p:cNvPr id="3" name="Slide Image Placeholder 2">
            <a:extLst>
              <a:ext uri="{FF2B5EF4-FFF2-40B4-BE49-F238E27FC236}">
                <a16:creationId xmlns:a16="http://schemas.microsoft.com/office/drawing/2014/main" id="{015B33E5-53C7-0341-8811-838161323DD2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F39E93-A197-6F48-BD3F-DA6BAECEB20E}"/>
              </a:ext>
            </a:extLst>
          </p:cNvPr>
          <p:cNvSpPr txBox="1"/>
          <p:nvPr/>
        </p:nvSpPr>
        <p:spPr>
          <a:xfrm>
            <a:off x="777600" y="4776840"/>
            <a:ext cx="6218280" cy="4525920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ctr" anchorCtr="0">
            <a:noAutofit/>
          </a:bodyPr>
          <a:lstStyle/>
          <a:p>
            <a:pPr marL="216000" marR="0" lvl="0" indent="-216000" hangingPunct="0">
              <a:buNone/>
              <a:tabLst/>
            </a:pPr>
            <a:endParaRPr lang="en-US" sz="2000" b="0" i="0" u="none" strike="noStrike" kern="1200" cap="none">
              <a:ln>
                <a:noFill/>
              </a:ln>
              <a:highlight>
                <a:scrgbClr r="0" g="0" b="0">
                  <a:alpha val="0"/>
                </a:scrgbClr>
              </a:highlight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31595782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540B07EE-CF7F-A54A-8227-C972E38C8BD6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051EBC46-F591-C141-9F71-0607CDFC8B47}" type="slidenum">
              <a:t>23</a:t>
            </a:fld>
            <a:endParaRPr lang="en-US"/>
          </a:p>
        </p:txBody>
      </p:sp>
      <p:sp>
        <p:nvSpPr>
          <p:cNvPr id="2" name="Slide Number Placeholder 6">
            <a:extLst>
              <a:ext uri="{FF2B5EF4-FFF2-40B4-BE49-F238E27FC236}">
                <a16:creationId xmlns:a16="http://schemas.microsoft.com/office/drawing/2014/main" id="{763D8816-311B-8949-BBCF-FA0E98C7E8DD}"/>
              </a:ext>
            </a:extLst>
          </p:cNvPr>
          <p:cNvSpPr/>
          <p:nvPr/>
        </p:nvSpPr>
        <p:spPr>
          <a:xfrm>
            <a:off x="4398840" y="9555120"/>
            <a:ext cx="3372120" cy="5018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wrap="square" lIns="0" tIns="0" rIns="0" bIns="0" anchor="b" anchorCtr="0" compatLnSpc="1">
            <a:noAutofit/>
          </a:bodyPr>
          <a:lstStyle/>
          <a:p>
            <a:pPr marL="0" marR="0" lvl="0" indent="0" algn="r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B41620CA-96B0-F541-8DA0-3F3A5BBC6ABE}" type="slidenum">
              <a:t>23</a:t>
            </a:fld>
            <a:endParaRPr lang="en-US" sz="1400" b="0" i="0" u="none" strike="noStrike" cap="none" baseline="0">
              <a:ln>
                <a:noFill/>
              </a:ln>
              <a:solidFill>
                <a:srgbClr val="000000"/>
              </a:solidFill>
              <a:latin typeface="Times New Roman" pitchFamily="2"/>
              <a:ea typeface="ＭＳ Ｐゴシック" pitchFamily="2"/>
              <a:cs typeface="ＭＳ Ｐゴシック" pitchFamily="2"/>
            </a:endParaRPr>
          </a:p>
        </p:txBody>
      </p:sp>
      <p:sp>
        <p:nvSpPr>
          <p:cNvPr id="3" name="Slide Image Placeholder 2">
            <a:extLst>
              <a:ext uri="{FF2B5EF4-FFF2-40B4-BE49-F238E27FC236}">
                <a16:creationId xmlns:a16="http://schemas.microsoft.com/office/drawing/2014/main" id="{C6E998E4-4994-2E4C-B6F2-712A48F25EA1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3FFA38-5423-FD40-8602-159C20D4586B}"/>
              </a:ext>
            </a:extLst>
          </p:cNvPr>
          <p:cNvSpPr txBox="1"/>
          <p:nvPr/>
        </p:nvSpPr>
        <p:spPr>
          <a:xfrm>
            <a:off x="777600" y="4776840"/>
            <a:ext cx="6218280" cy="4525920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ctr" anchorCtr="0">
            <a:noAutofit/>
          </a:bodyPr>
          <a:lstStyle/>
          <a:p>
            <a:pPr marL="216000" marR="0" lvl="0" indent="-216000" hangingPunct="0">
              <a:buNone/>
              <a:tabLst/>
            </a:pPr>
            <a:endParaRPr lang="en-US" sz="2000" b="0" i="0" u="none" strike="noStrike" kern="1200" cap="none">
              <a:ln>
                <a:noFill/>
              </a:ln>
              <a:highlight>
                <a:scrgbClr r="0" g="0" b="0">
                  <a:alpha val="0"/>
                </a:scrgbClr>
              </a:highlight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25037040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691391F3-79C2-604F-8FEA-0CB8BFC9CDDB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47BF5B8-6280-FC48-9A52-85814833DB65}" type="slidenum">
              <a:t>24</a:t>
            </a:fld>
            <a:endParaRPr lang="en-US"/>
          </a:p>
        </p:txBody>
      </p:sp>
      <p:sp>
        <p:nvSpPr>
          <p:cNvPr id="2" name="Slide Number Placeholder 6">
            <a:extLst>
              <a:ext uri="{FF2B5EF4-FFF2-40B4-BE49-F238E27FC236}">
                <a16:creationId xmlns:a16="http://schemas.microsoft.com/office/drawing/2014/main" id="{A77E549B-34F5-8D49-A4A6-6BEF81929019}"/>
              </a:ext>
            </a:extLst>
          </p:cNvPr>
          <p:cNvSpPr/>
          <p:nvPr/>
        </p:nvSpPr>
        <p:spPr>
          <a:xfrm>
            <a:off x="4398840" y="9555120"/>
            <a:ext cx="3372120" cy="5018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wrap="square" lIns="0" tIns="0" rIns="0" bIns="0" anchor="b" anchorCtr="0" compatLnSpc="0">
            <a:noAutofit/>
          </a:bodyPr>
          <a:lstStyle/>
          <a:p>
            <a:pPr marL="0" marR="0" lvl="0" indent="0" algn="r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fld id="{72C0BCB8-ADDE-0F47-A5F5-269BB574A72E}" type="slidenum">
              <a:t>24</a:t>
            </a:fld>
            <a:endParaRPr lang="en-US" sz="1400" b="0" i="0" u="none" strike="noStrike" kern="1200" cap="none">
              <a:ln>
                <a:noFill/>
              </a:ln>
              <a:solidFill>
                <a:srgbClr val="000000"/>
              </a:solidFill>
              <a:latin typeface="Times New Roman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3" name="Slide Image Placeholder 2">
            <a:extLst>
              <a:ext uri="{FF2B5EF4-FFF2-40B4-BE49-F238E27FC236}">
                <a16:creationId xmlns:a16="http://schemas.microsoft.com/office/drawing/2014/main" id="{EF299600-6A7A-EC49-B718-7A556CEBA8A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9320C0-06DF-F848-8D94-735FB4B8183C}"/>
              </a:ext>
            </a:extLst>
          </p:cNvPr>
          <p:cNvSpPr txBox="1"/>
          <p:nvPr/>
        </p:nvSpPr>
        <p:spPr>
          <a:xfrm>
            <a:off x="777600" y="4776840"/>
            <a:ext cx="6218280" cy="4525920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ctr" anchorCtr="0">
            <a:noAutofit/>
          </a:bodyPr>
          <a:lstStyle/>
          <a:p>
            <a:pPr marL="216000" marR="0" lvl="0" indent="-216000" hangingPunct="0">
              <a:buNone/>
              <a:tabLst/>
            </a:pPr>
            <a:endParaRPr lang="en-US" sz="2000" b="0" i="0" u="none" strike="noStrike" kern="1200" cap="none">
              <a:ln>
                <a:noFill/>
              </a:ln>
              <a:highlight>
                <a:scrgbClr r="0" g="0" b="0">
                  <a:alpha val="0"/>
                </a:scrgbClr>
              </a:highlight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363370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BB43730D-5E0E-2447-A575-A0A5FCCC784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FDD7113A-76F6-AD43-99F1-C46E6E88D523}" type="slidenum">
              <a:t>25</a:t>
            </a:fld>
            <a:endParaRPr lang="en-US"/>
          </a:p>
        </p:txBody>
      </p:sp>
      <p:sp>
        <p:nvSpPr>
          <p:cNvPr id="2" name="Slide Number Placeholder 6">
            <a:extLst>
              <a:ext uri="{FF2B5EF4-FFF2-40B4-BE49-F238E27FC236}">
                <a16:creationId xmlns:a16="http://schemas.microsoft.com/office/drawing/2014/main" id="{C8532C07-9791-454C-8A36-61573BFC27F3}"/>
              </a:ext>
            </a:extLst>
          </p:cNvPr>
          <p:cNvSpPr/>
          <p:nvPr/>
        </p:nvSpPr>
        <p:spPr>
          <a:xfrm>
            <a:off x="4398840" y="9555120"/>
            <a:ext cx="3372120" cy="5018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wrap="square" lIns="0" tIns="0" rIns="0" bIns="0" anchor="b" anchorCtr="0" compatLnSpc="0">
            <a:noAutofit/>
          </a:bodyPr>
          <a:lstStyle/>
          <a:p>
            <a:pPr marL="0" marR="0" lvl="0" indent="0" algn="r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fld id="{3262F6D6-DFBE-6B43-9C10-EC9556390E2D}" type="slidenum">
              <a:t>25</a:t>
            </a:fld>
            <a:endParaRPr lang="en-US" sz="1400" b="0" i="0" u="none" strike="noStrike" kern="1200" cap="none">
              <a:ln>
                <a:noFill/>
              </a:ln>
              <a:solidFill>
                <a:srgbClr val="000000"/>
              </a:solidFill>
              <a:latin typeface="Times New Roman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3" name="Slide Image Placeholder 2">
            <a:extLst>
              <a:ext uri="{FF2B5EF4-FFF2-40B4-BE49-F238E27FC236}">
                <a16:creationId xmlns:a16="http://schemas.microsoft.com/office/drawing/2014/main" id="{68E5F52B-C210-1547-8FDF-70825C169939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3530B2-2603-C94C-BECC-AF231C5BD47E}"/>
              </a:ext>
            </a:extLst>
          </p:cNvPr>
          <p:cNvSpPr txBox="1"/>
          <p:nvPr/>
        </p:nvSpPr>
        <p:spPr>
          <a:xfrm>
            <a:off x="777600" y="4776840"/>
            <a:ext cx="6218280" cy="4525920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ctr" anchorCtr="0">
            <a:noAutofit/>
          </a:bodyPr>
          <a:lstStyle/>
          <a:p>
            <a:pPr marL="216000" marR="0" lvl="0" indent="-216000" hangingPunct="0">
              <a:buNone/>
              <a:tabLst/>
            </a:pPr>
            <a:endParaRPr lang="en-US" sz="2000" b="0" i="0" u="none" strike="noStrike" kern="1200" cap="none">
              <a:ln>
                <a:noFill/>
              </a:ln>
              <a:highlight>
                <a:scrgbClr r="0" g="0" b="0">
                  <a:alpha val="0"/>
                </a:scrgbClr>
              </a:highlight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31235078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9BB34D1-8220-A444-AF92-6673674571FC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B29C98B-1EB5-874B-B61D-2173542DDF1B}" type="slidenum">
              <a:rPr lang="en-US" altLang="en-US"/>
              <a:pPr/>
              <a:t>38</a:t>
            </a:fld>
            <a:endParaRPr lang="en-US" altLang="en-US"/>
          </a:p>
        </p:txBody>
      </p:sp>
      <p:sp>
        <p:nvSpPr>
          <p:cNvPr id="64513" name="Text Box 1">
            <a:extLst>
              <a:ext uri="{FF2B5EF4-FFF2-40B4-BE49-F238E27FC236}">
                <a16:creationId xmlns:a16="http://schemas.microsoft.com/office/drawing/2014/main" id="{A6CBFE17-9795-3D44-AF84-CC126197F81C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4514" name="Text Box 2">
            <a:extLst>
              <a:ext uri="{FF2B5EF4-FFF2-40B4-BE49-F238E27FC236}">
                <a16:creationId xmlns:a16="http://schemas.microsoft.com/office/drawing/2014/main" id="{488D7E4E-25CC-6E4F-9F71-F0C1A9773538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1C06AEE2-8D28-9045-8CE9-CFA21CC45BDA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CBED3B1E-0B4F-0B4A-8F81-502AA548A78D}" type="slidenum">
              <a:t>59</a:t>
            </a:fld>
            <a:endParaRPr lang="en-US"/>
          </a:p>
        </p:txBody>
      </p:sp>
      <p:sp>
        <p:nvSpPr>
          <p:cNvPr id="2" name="Slide Number Placeholder 6">
            <a:extLst>
              <a:ext uri="{FF2B5EF4-FFF2-40B4-BE49-F238E27FC236}">
                <a16:creationId xmlns:a16="http://schemas.microsoft.com/office/drawing/2014/main" id="{EE961533-A459-9449-B9C9-4F94906BD92C}"/>
              </a:ext>
            </a:extLst>
          </p:cNvPr>
          <p:cNvSpPr/>
          <p:nvPr/>
        </p:nvSpPr>
        <p:spPr>
          <a:xfrm>
            <a:off x="4398840" y="9555120"/>
            <a:ext cx="3372120" cy="5018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wrap="square" lIns="0" tIns="0" rIns="0" bIns="0" anchor="b" anchorCtr="0" compatLnSpc="1">
            <a:noAutofit/>
          </a:bodyPr>
          <a:lstStyle/>
          <a:p>
            <a:pPr marL="0" marR="0" lvl="0" indent="0" algn="r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86EC14D-B958-B74A-AB46-34208CB67A23}" type="slidenum">
              <a:t>59</a:t>
            </a:fld>
            <a:endParaRPr lang="en-US" sz="1400" b="0" i="0" u="none" strike="noStrike" cap="none" baseline="0">
              <a:ln>
                <a:noFill/>
              </a:ln>
              <a:solidFill>
                <a:srgbClr val="000000"/>
              </a:solidFill>
              <a:latin typeface="Times New Roman" pitchFamily="2"/>
              <a:ea typeface="ＭＳ Ｐゴシック" pitchFamily="2"/>
              <a:cs typeface="ＭＳ Ｐゴシック" pitchFamily="2"/>
            </a:endParaRPr>
          </a:p>
        </p:txBody>
      </p:sp>
      <p:sp>
        <p:nvSpPr>
          <p:cNvPr id="3" name="Slide Image Placeholder 2">
            <a:extLst>
              <a:ext uri="{FF2B5EF4-FFF2-40B4-BE49-F238E27FC236}">
                <a16:creationId xmlns:a16="http://schemas.microsoft.com/office/drawing/2014/main" id="{19EC5F82-C555-1042-92FE-DD14E37B34C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84EBC6-0D7B-BE48-8857-6C379E508764}"/>
              </a:ext>
            </a:extLst>
          </p:cNvPr>
          <p:cNvSpPr txBox="1"/>
          <p:nvPr/>
        </p:nvSpPr>
        <p:spPr>
          <a:xfrm>
            <a:off x="777600" y="4776840"/>
            <a:ext cx="6218280" cy="4525920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ctr" anchorCtr="0">
            <a:noAutofit/>
          </a:bodyPr>
          <a:lstStyle/>
          <a:p>
            <a:pPr marL="216000" marR="0" lvl="0" indent="-216000" hangingPunct="0">
              <a:buNone/>
              <a:tabLst/>
            </a:pPr>
            <a:endParaRPr lang="en-US" sz="2000" b="0" i="0" u="none" strike="noStrike" kern="1200" cap="none">
              <a:ln>
                <a:noFill/>
              </a:ln>
              <a:highlight>
                <a:scrgbClr r="0" g="0" b="0">
                  <a:alpha val="0"/>
                </a:scrgbClr>
              </a:highlight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6047" y="1237197"/>
            <a:ext cx="8568531" cy="2631887"/>
          </a:xfrm>
        </p:spPr>
        <p:txBody>
          <a:bodyPr anchor="b"/>
          <a:lstStyle>
            <a:lvl1pPr algn="ctr">
              <a:defRPr sz="661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0078" y="3970580"/>
            <a:ext cx="7560469" cy="1825171"/>
          </a:xfrm>
        </p:spPr>
        <p:txBody>
          <a:bodyPr/>
          <a:lstStyle>
            <a:lvl1pPr marL="0" indent="0" algn="ctr">
              <a:buNone/>
              <a:defRPr sz="2646"/>
            </a:lvl1pPr>
            <a:lvl2pPr marL="503972" indent="0" algn="ctr">
              <a:buNone/>
              <a:defRPr sz="2205"/>
            </a:lvl2pPr>
            <a:lvl3pPr marL="1007943" indent="0" algn="ctr">
              <a:buNone/>
              <a:defRPr sz="1984"/>
            </a:lvl3pPr>
            <a:lvl4pPr marL="1511915" indent="0" algn="ctr">
              <a:buNone/>
              <a:defRPr sz="1764"/>
            </a:lvl4pPr>
            <a:lvl5pPr marL="2015886" indent="0" algn="ctr">
              <a:buNone/>
              <a:defRPr sz="1764"/>
            </a:lvl5pPr>
            <a:lvl6pPr marL="2519858" indent="0" algn="ctr">
              <a:buNone/>
              <a:defRPr sz="1764"/>
            </a:lvl6pPr>
            <a:lvl7pPr marL="3023829" indent="0" algn="ctr">
              <a:buNone/>
              <a:defRPr sz="1764"/>
            </a:lvl7pPr>
            <a:lvl8pPr marL="3527801" indent="0" algn="ctr">
              <a:buNone/>
              <a:defRPr sz="1764"/>
            </a:lvl8pPr>
            <a:lvl9pPr marL="4031772" indent="0" algn="ctr">
              <a:buNone/>
              <a:defRPr sz="1764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A0A6DD8-C60C-8345-8485-9C6664E093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925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992757E-87D9-E34D-A72F-1AAEF0C4F9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5079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213948" y="402483"/>
            <a:ext cx="2173635" cy="64064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93044" y="402483"/>
            <a:ext cx="6394896" cy="64064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8C36ADE-2826-8942-B96E-756E342D75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4423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Shape 5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403595" indent="-403595">
              <a:lnSpc>
                <a:spcPct val="120000"/>
              </a:lnSpc>
              <a:spcBef>
                <a:spcPts val="3565"/>
              </a:spcBef>
              <a:defRPr sz="3565"/>
            </a:lvl1pPr>
            <a:lvl2pPr marL="807189" indent="-403595">
              <a:lnSpc>
                <a:spcPct val="120000"/>
              </a:lnSpc>
              <a:spcBef>
                <a:spcPts val="3565"/>
              </a:spcBef>
              <a:defRPr sz="3565"/>
            </a:lvl2pPr>
            <a:lvl3pPr marL="1210784" indent="-403595">
              <a:lnSpc>
                <a:spcPct val="120000"/>
              </a:lnSpc>
              <a:spcBef>
                <a:spcPts val="3565"/>
              </a:spcBef>
              <a:defRPr sz="3565"/>
            </a:lvl3pPr>
            <a:lvl4pPr marL="1614378" indent="-403595">
              <a:lnSpc>
                <a:spcPct val="120000"/>
              </a:lnSpc>
              <a:spcBef>
                <a:spcPts val="3565"/>
              </a:spcBef>
              <a:defRPr sz="3565"/>
            </a:lvl4pPr>
            <a:lvl5pPr marL="2017973" indent="-403595">
              <a:lnSpc>
                <a:spcPct val="120000"/>
              </a:lnSpc>
              <a:spcBef>
                <a:spcPts val="3565"/>
              </a:spcBef>
              <a:defRPr sz="3565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hape 5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34228612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76823B7-3D23-F345-AA85-AC52BEBB5F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1259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7793" y="1884671"/>
            <a:ext cx="8694539" cy="3144614"/>
          </a:xfrm>
        </p:spPr>
        <p:txBody>
          <a:bodyPr anchor="b"/>
          <a:lstStyle>
            <a:lvl1pPr>
              <a:defRPr sz="661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793" y="5059035"/>
            <a:ext cx="8694539" cy="1653678"/>
          </a:xfrm>
        </p:spPr>
        <p:txBody>
          <a:bodyPr/>
          <a:lstStyle>
            <a:lvl1pPr marL="0" indent="0">
              <a:buNone/>
              <a:defRPr sz="2646">
                <a:solidFill>
                  <a:schemeClr val="tx1"/>
                </a:solidFill>
              </a:defRPr>
            </a:lvl1pPr>
            <a:lvl2pPr marL="503972" indent="0">
              <a:buNone/>
              <a:defRPr sz="2205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226AADA-229A-E147-B5A2-AEE756525F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2026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3043" y="2012414"/>
            <a:ext cx="4284266" cy="47965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03316" y="2012414"/>
            <a:ext cx="4284266" cy="47965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8B3B0A7-CD1A-9249-8433-8C8E50157E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2817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4356" y="402484"/>
            <a:ext cx="8694539" cy="146118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4357" y="1853171"/>
            <a:ext cx="4264576" cy="908210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4357" y="2761381"/>
            <a:ext cx="4264576" cy="40615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03317" y="1853171"/>
            <a:ext cx="4285579" cy="908210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03317" y="2761381"/>
            <a:ext cx="4285579" cy="40615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DBA7947-07CB-094D-981C-468A5676B2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2178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6D235F7-A9E0-034A-A972-B5EF4014F2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1975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E144537-6A62-9B48-88E4-E414746BEC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683099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4356" y="503978"/>
            <a:ext cx="3251264" cy="1763924"/>
          </a:xfrm>
        </p:spPr>
        <p:txBody>
          <a:bodyPr anchor="b"/>
          <a:lstStyle>
            <a:lvl1pPr>
              <a:defRPr sz="352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5579" y="1088455"/>
            <a:ext cx="5103316" cy="5372269"/>
          </a:xfrm>
        </p:spPr>
        <p:txBody>
          <a:bodyPr/>
          <a:lstStyle>
            <a:lvl1pPr>
              <a:defRPr sz="3527"/>
            </a:lvl1pPr>
            <a:lvl2pPr>
              <a:defRPr sz="3086"/>
            </a:lvl2pPr>
            <a:lvl3pPr>
              <a:defRPr sz="2646"/>
            </a:lvl3pPr>
            <a:lvl4pPr>
              <a:defRPr sz="2205"/>
            </a:lvl4pPr>
            <a:lvl5pPr>
              <a:defRPr sz="2205"/>
            </a:lvl5pPr>
            <a:lvl6pPr>
              <a:defRPr sz="2205"/>
            </a:lvl6pPr>
            <a:lvl7pPr>
              <a:defRPr sz="2205"/>
            </a:lvl7pPr>
            <a:lvl8pPr>
              <a:defRPr sz="2205"/>
            </a:lvl8pPr>
            <a:lvl9pPr>
              <a:defRPr sz="220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4356" y="2267902"/>
            <a:ext cx="3251264" cy="4201570"/>
          </a:xfrm>
        </p:spPr>
        <p:txBody>
          <a:bodyPr/>
          <a:lstStyle>
            <a:lvl1pPr marL="0" indent="0">
              <a:buNone/>
              <a:defRPr sz="1764"/>
            </a:lvl1pPr>
            <a:lvl2pPr marL="503972" indent="0">
              <a:buNone/>
              <a:defRPr sz="1543"/>
            </a:lvl2pPr>
            <a:lvl3pPr marL="1007943" indent="0">
              <a:buNone/>
              <a:defRPr sz="1323"/>
            </a:lvl3pPr>
            <a:lvl4pPr marL="1511915" indent="0">
              <a:buNone/>
              <a:defRPr sz="1102"/>
            </a:lvl4pPr>
            <a:lvl5pPr marL="2015886" indent="0">
              <a:buNone/>
              <a:defRPr sz="1102"/>
            </a:lvl5pPr>
            <a:lvl6pPr marL="2519858" indent="0">
              <a:buNone/>
              <a:defRPr sz="1102"/>
            </a:lvl6pPr>
            <a:lvl7pPr marL="3023829" indent="0">
              <a:buNone/>
              <a:defRPr sz="1102"/>
            </a:lvl7pPr>
            <a:lvl8pPr marL="3527801" indent="0">
              <a:buNone/>
              <a:defRPr sz="1102"/>
            </a:lvl8pPr>
            <a:lvl9pPr marL="4031772" indent="0">
              <a:buNone/>
              <a:defRPr sz="110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E4AEB7D-13D5-CB41-AC22-8F8177746D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9370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4356" y="503978"/>
            <a:ext cx="3251264" cy="1763924"/>
          </a:xfrm>
        </p:spPr>
        <p:txBody>
          <a:bodyPr anchor="b"/>
          <a:lstStyle>
            <a:lvl1pPr>
              <a:defRPr sz="352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85579" y="1088455"/>
            <a:ext cx="5103316" cy="5372269"/>
          </a:xfrm>
        </p:spPr>
        <p:txBody>
          <a:bodyPr anchor="t"/>
          <a:lstStyle>
            <a:lvl1pPr marL="0" indent="0">
              <a:buNone/>
              <a:defRPr sz="3527"/>
            </a:lvl1pPr>
            <a:lvl2pPr marL="503972" indent="0">
              <a:buNone/>
              <a:defRPr sz="3086"/>
            </a:lvl2pPr>
            <a:lvl3pPr marL="1007943" indent="0">
              <a:buNone/>
              <a:defRPr sz="2646"/>
            </a:lvl3pPr>
            <a:lvl4pPr marL="1511915" indent="0">
              <a:buNone/>
              <a:defRPr sz="2205"/>
            </a:lvl4pPr>
            <a:lvl5pPr marL="2015886" indent="0">
              <a:buNone/>
              <a:defRPr sz="2205"/>
            </a:lvl5pPr>
            <a:lvl6pPr marL="2519858" indent="0">
              <a:buNone/>
              <a:defRPr sz="2205"/>
            </a:lvl6pPr>
            <a:lvl7pPr marL="3023829" indent="0">
              <a:buNone/>
              <a:defRPr sz="2205"/>
            </a:lvl7pPr>
            <a:lvl8pPr marL="3527801" indent="0">
              <a:buNone/>
              <a:defRPr sz="2205"/>
            </a:lvl8pPr>
            <a:lvl9pPr marL="4031772" indent="0">
              <a:buNone/>
              <a:defRPr sz="220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4356" y="2267902"/>
            <a:ext cx="3251264" cy="4201570"/>
          </a:xfrm>
        </p:spPr>
        <p:txBody>
          <a:bodyPr/>
          <a:lstStyle>
            <a:lvl1pPr marL="0" indent="0">
              <a:buNone/>
              <a:defRPr sz="1764"/>
            </a:lvl1pPr>
            <a:lvl2pPr marL="503972" indent="0">
              <a:buNone/>
              <a:defRPr sz="1543"/>
            </a:lvl2pPr>
            <a:lvl3pPr marL="1007943" indent="0">
              <a:buNone/>
              <a:defRPr sz="1323"/>
            </a:lvl3pPr>
            <a:lvl4pPr marL="1511915" indent="0">
              <a:buNone/>
              <a:defRPr sz="1102"/>
            </a:lvl4pPr>
            <a:lvl5pPr marL="2015886" indent="0">
              <a:buNone/>
              <a:defRPr sz="1102"/>
            </a:lvl5pPr>
            <a:lvl6pPr marL="2519858" indent="0">
              <a:buNone/>
              <a:defRPr sz="1102"/>
            </a:lvl6pPr>
            <a:lvl7pPr marL="3023829" indent="0">
              <a:buNone/>
              <a:defRPr sz="1102"/>
            </a:lvl7pPr>
            <a:lvl8pPr marL="3527801" indent="0">
              <a:buNone/>
              <a:defRPr sz="1102"/>
            </a:lvl8pPr>
            <a:lvl9pPr marL="4031772" indent="0">
              <a:buNone/>
              <a:defRPr sz="110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461C837-A6EF-2D45-9E0E-B930EFB2CA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9066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93043" y="402484"/>
            <a:ext cx="8694539" cy="1461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3043" y="2012414"/>
            <a:ext cx="8694539" cy="47965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93043" y="7006700"/>
            <a:ext cx="2268141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39207" y="7006700"/>
            <a:ext cx="3402211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19441" y="7006700"/>
            <a:ext cx="2268141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/>
            <a:fld id="{3D6AD0FA-4711-C84B-A554-B63FF0B2DF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3677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1007943" rtl="0" eaLnBrk="1" latinLnBrk="0" hangingPunct="1">
        <a:lnSpc>
          <a:spcPct val="90000"/>
        </a:lnSpc>
        <a:spcBef>
          <a:spcPct val="0"/>
        </a:spcBef>
        <a:buNone/>
        <a:defRPr sz="485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1986" indent="-251986" algn="l" defTabSz="1007943" rtl="0" eaLnBrk="1" latinLnBrk="0" hangingPunct="1">
        <a:lnSpc>
          <a:spcPct val="90000"/>
        </a:lnSpc>
        <a:spcBef>
          <a:spcPts val="1102"/>
        </a:spcBef>
        <a:buFont typeface="Arial" panose="020B0604020202020204" pitchFamily="34" charset="0"/>
        <a:buChar char="•"/>
        <a:defRPr sz="3086" kern="1200">
          <a:solidFill>
            <a:schemeClr val="tx1"/>
          </a:solidFill>
          <a:latin typeface="+mn-lt"/>
          <a:ea typeface="+mn-ea"/>
          <a:cs typeface="+mn-cs"/>
        </a:defRPr>
      </a:lvl1pPr>
      <a:lvl2pPr marL="755957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646" kern="1200">
          <a:solidFill>
            <a:schemeClr val="tx1"/>
          </a:solidFill>
          <a:latin typeface="+mn-lt"/>
          <a:ea typeface="+mn-ea"/>
          <a:cs typeface="+mn-cs"/>
        </a:defRPr>
      </a:lvl2pPr>
      <a:lvl3pPr marL="1259929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3pPr>
      <a:lvl4pPr marL="1763900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267872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771844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275815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779787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283758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72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943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915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886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858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829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801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772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www.youtube.com/watch?v=WXuK6gekU1Y" TargetMode="Externa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1.tiff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0.png"/><Relationship Id="rId5" Type="http://schemas.openxmlformats.org/officeDocument/2006/relationships/image" Target="../media/image9.tiff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M40rN7afngY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piazza.com/northeastern/fall2022/cs41805180/home" TargetMode="External"/><Relationship Id="rId2" Type="http://schemas.openxmlformats.org/officeDocument/2006/relationships/hyperlink" Target="https://www.ccs.neu.edu/home/camato/4180_5180summaryF22.html" TargetMode="Externa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piazza.com/unh/spring2016/cs780880/home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hyperlink" Target="http://incompleteideas.net/book/the-book-2nd.html" TargetMode="Externa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TmPfTpjtdgg?feature=oembed" TargetMode="Externa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ieeetv.ieee.org/self-supervised-learning-world-models-icra-2020" TargetMode="Externa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nS0luYZd4fs?start=58&amp;feature=oembed" TargetMode="Externa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tiff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Reinforcement Learning  Chris Amato  Northeastern University  Some images and slides are used from: Rob Platt, CS188 UC Berkeley, AI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1E5294-C0AB-804F-9E1A-10E4B28CE9FF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756443" y="1220787"/>
            <a:ext cx="8567738" cy="4612853"/>
          </a:xfrm>
        </p:spPr>
        <p:txBody>
          <a:bodyPr wrap="square" lIns="90000" tIns="46800" rIns="90000" bIns="46800" anchorCtr="0">
            <a:noAutofit/>
          </a:bodyPr>
          <a:lstStyle/>
          <a:p>
            <a:pPr marL="215640" lvl="0" indent="-215640"/>
            <a:r>
              <a:rPr lang="en-US" sz="4000" dirty="0"/>
              <a:t>4180/5180: Reinforcement Learning (and Sequential Decision Making)</a:t>
            </a:r>
            <a:br>
              <a:rPr lang="en-US" sz="4000" dirty="0"/>
            </a:br>
            <a:br>
              <a:rPr lang="en-US" sz="4000" dirty="0"/>
            </a:br>
            <a:r>
              <a:rPr lang="en-US" sz="4000" dirty="0"/>
              <a:t>Introduction to RL</a:t>
            </a:r>
            <a:br>
              <a:rPr lang="en-US" sz="4000" dirty="0"/>
            </a:br>
            <a:br>
              <a:rPr lang="en-US" sz="4000" dirty="0"/>
            </a:br>
            <a:r>
              <a:rPr lang="en-US" sz="2800" dirty="0"/>
              <a:t>Chris Amato</a:t>
            </a:r>
            <a:br>
              <a:rPr lang="en-US" sz="2800" dirty="0"/>
            </a:br>
            <a:r>
              <a:rPr lang="en-US" sz="2800" dirty="0"/>
              <a:t>Northeastern University</a:t>
            </a:r>
            <a:br>
              <a:rPr lang="en-US" sz="2800" dirty="0"/>
            </a:br>
            <a:br>
              <a:rPr lang="en-US" sz="2800" dirty="0"/>
            </a:br>
            <a:r>
              <a:rPr lang="en-US" sz="2400" dirty="0"/>
              <a:t>with some slides from Rob Platt, Lawson Wong and Rich Sutton</a:t>
            </a:r>
            <a:endParaRPr lang="en-US" sz="16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043" y="402484"/>
            <a:ext cx="8694539" cy="1206860"/>
          </a:xfrm>
        </p:spPr>
        <p:txBody>
          <a:bodyPr/>
          <a:lstStyle/>
          <a:p>
            <a:r>
              <a:rPr lang="en-US" dirty="0"/>
              <a:t>Some topics covered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422446" y="2033278"/>
            <a:ext cx="4807235" cy="5005174"/>
          </a:xfrm>
        </p:spPr>
        <p:txBody>
          <a:bodyPr>
            <a:normAutofit fontScale="47500" lnSpcReduction="20000"/>
          </a:bodyPr>
          <a:lstStyle/>
          <a:p>
            <a:pPr fontAlgn="base">
              <a:spcBef>
                <a:spcPts val="1765"/>
              </a:spcBef>
            </a:pPr>
            <a:r>
              <a:rPr lang="en-US" dirty="0"/>
              <a:t>Problem formulation</a:t>
            </a:r>
          </a:p>
          <a:p>
            <a:pPr lvl="1" fontAlgn="base">
              <a:spcBef>
                <a:spcPts val="1765"/>
              </a:spcBef>
            </a:pPr>
            <a:r>
              <a:rPr lang="en-US" dirty="0">
                <a:highlight>
                  <a:scrgbClr r="0" g="0" b="0">
                    <a:alpha val="0"/>
                  </a:scrgbClr>
                </a:highlight>
              </a:rPr>
              <a:t>The reinforcement learning problem, anatomy of an RL agent</a:t>
            </a:r>
          </a:p>
          <a:p>
            <a:pPr lvl="1" fontAlgn="base">
              <a:spcBef>
                <a:spcPts val="1765"/>
              </a:spcBef>
            </a:pPr>
            <a:r>
              <a:rPr lang="en-US" dirty="0">
                <a:highlight>
                  <a:scrgbClr r="0" g="0" b="0">
                    <a:alpha val="0"/>
                  </a:scrgbClr>
                </a:highlight>
              </a:rPr>
              <a:t>Bandit problems</a:t>
            </a:r>
          </a:p>
          <a:p>
            <a:pPr lvl="1" fontAlgn="base">
              <a:spcBef>
                <a:spcPts val="1765"/>
              </a:spcBef>
            </a:pPr>
            <a:r>
              <a:rPr lang="en-US" dirty="0">
                <a:highlight>
                  <a:scrgbClr r="0" g="0" b="0">
                    <a:alpha val="0"/>
                  </a:scrgbClr>
                </a:highlight>
              </a:rPr>
              <a:t>Markov decision processes (MDPs)</a:t>
            </a:r>
          </a:p>
          <a:p>
            <a:pPr fontAlgn="base">
              <a:spcBef>
                <a:spcPts val="1765"/>
              </a:spcBef>
            </a:pPr>
            <a:r>
              <a:rPr lang="en-US" dirty="0"/>
              <a:t>Value function methods</a:t>
            </a:r>
          </a:p>
          <a:p>
            <a:pPr lvl="1" fontAlgn="base">
              <a:spcBef>
                <a:spcPts val="1765"/>
              </a:spcBef>
            </a:pPr>
            <a:r>
              <a:rPr lang="en-US" dirty="0">
                <a:highlight>
                  <a:scrgbClr r="0" g="0" b="0">
                    <a:alpha val="0"/>
                  </a:scrgbClr>
                </a:highlight>
              </a:rPr>
              <a:t>Monte Carlo Methods</a:t>
            </a:r>
          </a:p>
          <a:p>
            <a:pPr lvl="1" fontAlgn="base">
              <a:spcBef>
                <a:spcPts val="1765"/>
              </a:spcBef>
            </a:pPr>
            <a:r>
              <a:rPr lang="en-US" dirty="0">
                <a:highlight>
                  <a:scrgbClr r="0" g="0" b="0">
                    <a:alpha val="0"/>
                  </a:scrgbClr>
                </a:highlight>
              </a:rPr>
              <a:t>Dynamic Programming</a:t>
            </a:r>
          </a:p>
          <a:p>
            <a:pPr lvl="1" fontAlgn="base">
              <a:spcBef>
                <a:spcPts val="1765"/>
              </a:spcBef>
            </a:pPr>
            <a:r>
              <a:rPr lang="en-US" dirty="0">
                <a:highlight>
                  <a:scrgbClr r="0" g="0" b="0">
                    <a:alpha val="0"/>
                  </a:scrgbClr>
                </a:highlight>
              </a:rPr>
              <a:t>Temporal Difference Learning</a:t>
            </a:r>
          </a:p>
          <a:p>
            <a:pPr lvl="1" fontAlgn="base">
              <a:spcBef>
                <a:spcPts val="1765"/>
              </a:spcBef>
            </a:pPr>
            <a:r>
              <a:rPr lang="en-US" dirty="0">
                <a:highlight>
                  <a:scrgbClr r="0" g="0" b="0">
                    <a:alpha val="0"/>
                  </a:scrgbClr>
                </a:highlight>
              </a:rPr>
              <a:t>Combining planning and learning</a:t>
            </a:r>
          </a:p>
          <a:p>
            <a:pPr lvl="1" fontAlgn="base">
              <a:spcBef>
                <a:spcPts val="1765"/>
              </a:spcBef>
            </a:pPr>
            <a:r>
              <a:rPr lang="en-US" dirty="0">
                <a:highlight>
                  <a:scrgbClr r="0" g="0" b="0">
                    <a:alpha val="0"/>
                  </a:scrgbClr>
                </a:highlight>
              </a:rPr>
              <a:t>Monte Carlo Tree Search (MCTS)</a:t>
            </a: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5336247" y="1377944"/>
            <a:ext cx="4468236" cy="60476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9373" tIns="39373" rIns="39373" bIns="39373" anchor="ctr">
            <a:normAutofit/>
          </a:bodyPr>
          <a:lstStyle>
            <a:lvl1pPr marL="520700" marR="0" indent="-520700" algn="l" defTabSz="584200" rtl="0" latinLnBrk="0">
              <a:lnSpc>
                <a:spcPct val="120000"/>
              </a:lnSpc>
              <a:spcBef>
                <a:spcPts val="46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46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1pPr>
            <a:lvl2pPr marL="1041400" marR="0" indent="-520700" algn="l" defTabSz="584200" rtl="0" latinLnBrk="0">
              <a:lnSpc>
                <a:spcPct val="120000"/>
              </a:lnSpc>
              <a:spcBef>
                <a:spcPts val="46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46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2pPr>
            <a:lvl3pPr marL="1562100" marR="0" indent="-520700" algn="l" defTabSz="584200" rtl="0" latinLnBrk="0">
              <a:lnSpc>
                <a:spcPct val="120000"/>
              </a:lnSpc>
              <a:spcBef>
                <a:spcPts val="46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46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3pPr>
            <a:lvl4pPr marL="2082800" marR="0" indent="-520700" algn="l" defTabSz="584200" rtl="0" latinLnBrk="0">
              <a:lnSpc>
                <a:spcPct val="120000"/>
              </a:lnSpc>
              <a:spcBef>
                <a:spcPts val="46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46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4pPr>
            <a:lvl5pPr marL="2603500" marR="0" indent="-520700" algn="l" defTabSz="584200" rtl="0" latinLnBrk="0">
              <a:lnSpc>
                <a:spcPct val="120000"/>
              </a:lnSpc>
              <a:spcBef>
                <a:spcPts val="46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46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5pPr>
            <a:lvl6pPr marL="2590800" marR="0" indent="-431800" algn="l" defTabSz="584200" rtl="0" latinLnBrk="0">
              <a:lnSpc>
                <a:spcPct val="100000"/>
              </a:lnSpc>
              <a:spcBef>
                <a:spcPts val="38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38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6pPr>
            <a:lvl7pPr marL="3022600" marR="0" indent="-431800" algn="l" defTabSz="584200" rtl="0" latinLnBrk="0">
              <a:lnSpc>
                <a:spcPct val="100000"/>
              </a:lnSpc>
              <a:spcBef>
                <a:spcPts val="38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38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7pPr>
            <a:lvl8pPr marL="3454400" marR="0" indent="-431800" algn="l" defTabSz="584200" rtl="0" latinLnBrk="0">
              <a:lnSpc>
                <a:spcPct val="100000"/>
              </a:lnSpc>
              <a:spcBef>
                <a:spcPts val="38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38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8pPr>
            <a:lvl9pPr marL="3886200" marR="0" indent="-431800" algn="l" defTabSz="584200" rtl="0" latinLnBrk="0">
              <a:lnSpc>
                <a:spcPct val="100000"/>
              </a:lnSpc>
              <a:spcBef>
                <a:spcPts val="38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38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9pPr>
          </a:lstStyle>
          <a:p>
            <a:pPr fontAlgn="base">
              <a:spcBef>
                <a:spcPts val="1600"/>
              </a:spcBef>
            </a:pPr>
            <a:r>
              <a:rPr lang="en-US" sz="1700" dirty="0">
                <a:solidFill>
                  <a:schemeClr val="tx1"/>
                </a:solidFill>
              </a:rPr>
              <a:t>Function Approximation</a:t>
            </a:r>
          </a:p>
          <a:p>
            <a:pPr lvl="1" fontAlgn="base">
              <a:spcBef>
                <a:spcPts val="1600"/>
              </a:spcBef>
            </a:pPr>
            <a:r>
              <a:rPr lang="en-US" sz="1700" dirty="0">
                <a:solidFill>
                  <a:schemeClr val="tx1"/>
                </a:solidFill>
              </a:rPr>
              <a:t>Linear function approximation</a:t>
            </a:r>
          </a:p>
          <a:p>
            <a:pPr lvl="1" fontAlgn="base">
              <a:spcBef>
                <a:spcPts val="1600"/>
              </a:spcBef>
            </a:pPr>
            <a:r>
              <a:rPr lang="en-US" sz="1700" dirty="0">
                <a:solidFill>
                  <a:schemeClr val="tx1"/>
                </a:solidFill>
              </a:rPr>
              <a:t>Deep neural networks (DQN and extensions)</a:t>
            </a:r>
          </a:p>
          <a:p>
            <a:pPr fontAlgn="base">
              <a:spcBef>
                <a:spcPts val="1600"/>
              </a:spcBef>
            </a:pPr>
            <a:r>
              <a:rPr lang="en-US" sz="1700" dirty="0">
                <a:solidFill>
                  <a:schemeClr val="tx1"/>
                </a:solidFill>
              </a:rPr>
              <a:t>Policy Gradient Methods</a:t>
            </a:r>
          </a:p>
          <a:p>
            <a:pPr lvl="1" fontAlgn="base">
              <a:spcBef>
                <a:spcPts val="1600"/>
              </a:spcBef>
            </a:pPr>
            <a:r>
              <a:rPr lang="en-US" sz="1700" dirty="0">
                <a:solidFill>
                  <a:schemeClr val="tx1"/>
                </a:solidFill>
              </a:rPr>
              <a:t>Policy gradient formulation</a:t>
            </a:r>
          </a:p>
          <a:p>
            <a:pPr lvl="1" fontAlgn="base">
              <a:spcBef>
                <a:spcPts val="1600"/>
              </a:spcBef>
            </a:pPr>
            <a:r>
              <a:rPr lang="en-US" sz="1700" dirty="0">
                <a:solidFill>
                  <a:schemeClr val="tx1"/>
                </a:solidFill>
              </a:rPr>
              <a:t>REINFORCE</a:t>
            </a:r>
          </a:p>
          <a:p>
            <a:pPr lvl="1" fontAlgn="base">
              <a:spcBef>
                <a:spcPts val="1600"/>
              </a:spcBef>
            </a:pPr>
            <a:r>
              <a:rPr lang="en-US" sz="1700" dirty="0">
                <a:solidFill>
                  <a:schemeClr val="tx1"/>
                </a:solidFill>
              </a:rPr>
              <a:t>Actor-critic methods</a:t>
            </a:r>
          </a:p>
          <a:p>
            <a:pPr lvl="1" fontAlgn="base">
              <a:spcBef>
                <a:spcPts val="1600"/>
              </a:spcBef>
            </a:pPr>
            <a:r>
              <a:rPr lang="en-US" sz="1700" dirty="0">
                <a:solidFill>
                  <a:schemeClr val="tx1"/>
                </a:solidFill>
              </a:rPr>
              <a:t>Deep PG and AC methods (e.g., DDPG, PPO)</a:t>
            </a:r>
          </a:p>
        </p:txBody>
      </p:sp>
    </p:spTree>
    <p:extLst>
      <p:ext uri="{BB962C8B-B14F-4D97-AF65-F5344CB8AC3E}">
        <p14:creationId xmlns:p14="http://schemas.microsoft.com/office/powerpoint/2010/main" val="1739580891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5D0789-4795-F845-AD02-8DA26FE8D9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043" y="402484"/>
            <a:ext cx="8694539" cy="963021"/>
          </a:xfrm>
        </p:spPr>
        <p:txBody>
          <a:bodyPr/>
          <a:lstStyle/>
          <a:p>
            <a:r>
              <a:rPr lang="en-US" dirty="0"/>
              <a:t>Excitement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11970A-57EC-FD42-8C12-3939387179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3043" y="6534280"/>
            <a:ext cx="8694539" cy="792966"/>
          </a:xfrm>
        </p:spPr>
        <p:txBody>
          <a:bodyPr>
            <a:normAutofit fontScale="85000" lnSpcReduction="10000"/>
          </a:bodyPr>
          <a:lstStyle/>
          <a:p>
            <a:r>
              <a:rPr lang="en-US" dirty="0">
                <a:hlinkClick r:id="rId2"/>
              </a:rPr>
              <a:t>https://www.youtube.com/watch?v=WXuK6gekU1Y</a:t>
            </a:r>
            <a:endParaRPr lang="en-US" dirty="0"/>
          </a:p>
        </p:txBody>
      </p:sp>
      <p:pic>
        <p:nvPicPr>
          <p:cNvPr id="4" name="Picture 1">
            <a:extLst>
              <a:ext uri="{FF2B5EF4-FFF2-40B4-BE49-F238E27FC236}">
                <a16:creationId xmlns:a16="http://schemas.microsoft.com/office/drawing/2014/main" id="{D310457F-3A3E-A445-AA84-1D0925355B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3" t="18574" r="3152" b="13432"/>
          <a:stretch/>
        </p:blipFill>
        <p:spPr bwMode="auto">
          <a:xfrm>
            <a:off x="329184" y="1365505"/>
            <a:ext cx="9412224" cy="4998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70537770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25C7C1-B356-CB4A-BE19-083CC8122E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Reinforcement Learning </a:t>
            </a:r>
            <a:r>
              <a:rPr lang="en-US" dirty="0" err="1"/>
              <a:t>Sucesses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F63FA5-2736-5B4F-B0AD-AC3C72EEF9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82" y="2125992"/>
            <a:ext cx="4310960" cy="215548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90DFDAE-E482-9A41-817A-B506293354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6696" y="4363727"/>
            <a:ext cx="1175950" cy="11759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A25BE75-4396-ED49-9A70-14E0D3ED3C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75867" y="2007598"/>
            <a:ext cx="4671423" cy="172059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216E85D-980B-6341-A831-FE550C80FB5A}"/>
              </a:ext>
            </a:extLst>
          </p:cNvPr>
          <p:cNvSpPr txBox="1"/>
          <p:nvPr/>
        </p:nvSpPr>
        <p:spPr>
          <a:xfrm>
            <a:off x="6042022" y="3755709"/>
            <a:ext cx="3413948" cy="4739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80" dirty="0"/>
              <a:t>Atari (Google DeepMind)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1C02DF-2506-8D48-BCFC-4204F22C3F90}"/>
              </a:ext>
            </a:extLst>
          </p:cNvPr>
          <p:cNvSpPr txBox="1"/>
          <p:nvPr/>
        </p:nvSpPr>
        <p:spPr>
          <a:xfrm>
            <a:off x="571491" y="4281472"/>
            <a:ext cx="3911648" cy="4739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80" dirty="0"/>
              <a:t>AlphaGo (Google DeepMind)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BD1472-1B76-A540-9AEC-6C43B0CE1B34}"/>
              </a:ext>
            </a:extLst>
          </p:cNvPr>
          <p:cNvSpPr txBox="1"/>
          <p:nvPr/>
        </p:nvSpPr>
        <p:spPr>
          <a:xfrm>
            <a:off x="4220799" y="5452165"/>
            <a:ext cx="1838580" cy="4739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80" dirty="0"/>
              <a:t> Google Nest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0A8466E-42C6-1F47-896B-50E47E5125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0579" y="4651839"/>
            <a:ext cx="3713903" cy="208473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06AE150-96DC-194E-B794-20AE878BB1AF}"/>
              </a:ext>
            </a:extLst>
          </p:cNvPr>
          <p:cNvSpPr txBox="1"/>
          <p:nvPr/>
        </p:nvSpPr>
        <p:spPr>
          <a:xfrm>
            <a:off x="5990147" y="6700023"/>
            <a:ext cx="4053610" cy="4739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80" dirty="0" err="1"/>
              <a:t>AlphaStar</a:t>
            </a:r>
            <a:r>
              <a:rPr lang="en-US" sz="2480" dirty="0"/>
              <a:t> (Google DeepMind)</a:t>
            </a:r>
          </a:p>
        </p:txBody>
      </p:sp>
      <p:pic>
        <p:nvPicPr>
          <p:cNvPr id="12" name="motion-types-v2@2x" descr="motion-types-v2@2x">
            <a:hlinkClick r:id="" action="ppaction://media"/>
            <a:extLst>
              <a:ext uri="{FF2B5EF4-FFF2-40B4-BE49-F238E27FC236}">
                <a16:creationId xmlns:a16="http://schemas.microsoft.com/office/drawing/2014/main" id="{BDF5F3D7-BBE3-BF4F-9D75-EBD277B9129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06690" y="5694209"/>
            <a:ext cx="4074782" cy="118370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FE60EA6-EE28-C242-80AF-27A2229BC50B}"/>
              </a:ext>
            </a:extLst>
          </p:cNvPr>
          <p:cNvSpPr txBox="1"/>
          <p:nvPr/>
        </p:nvSpPr>
        <p:spPr>
          <a:xfrm>
            <a:off x="524360" y="6782278"/>
            <a:ext cx="3980705" cy="4739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80" dirty="0"/>
              <a:t>Robot manipulation (</a:t>
            </a:r>
            <a:r>
              <a:rPr lang="en-US" sz="2480" dirty="0" err="1"/>
              <a:t>OpenAI</a:t>
            </a:r>
            <a:r>
              <a:rPr lang="en-US" sz="248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970211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22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A9F20-58A3-9344-81D6-C4E321409C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D2C575-4F91-084C-97B2-4D23D1E417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altLang="en-US" sz="3200" dirty="0">
                <a:cs typeface="Arial" panose="020B0604020202020204" pitchFamily="34" charset="0"/>
              </a:rPr>
              <a:t>Atari Breakout</a:t>
            </a:r>
            <a:br>
              <a:rPr lang="en-US" altLang="en-US" sz="3200" dirty="0">
                <a:cs typeface="Arial" panose="020B0604020202020204" pitchFamily="34" charset="0"/>
              </a:rPr>
            </a:br>
            <a:r>
              <a:rPr lang="en-US" altLang="en-US" sz="3200" dirty="0">
                <a:cs typeface="Arial" panose="020B0604020202020204" pitchFamily="34" charset="0"/>
              </a:rPr>
              <a:t>https://</a:t>
            </a:r>
            <a:r>
              <a:rPr lang="en-US" altLang="en-US" sz="3200" dirty="0" err="1">
                <a:cs typeface="Arial" panose="020B0604020202020204" pitchFamily="34" charset="0"/>
              </a:rPr>
              <a:t>www.youtube.com</a:t>
            </a:r>
            <a:r>
              <a:rPr lang="en-US" altLang="en-US" sz="3200" dirty="0">
                <a:cs typeface="Arial" panose="020B0604020202020204" pitchFamily="34" charset="0"/>
              </a:rPr>
              <a:t>/</a:t>
            </a:r>
            <a:r>
              <a:rPr lang="en-US" altLang="en-US" sz="3200" dirty="0" err="1">
                <a:cs typeface="Arial" panose="020B0604020202020204" pitchFamily="34" charset="0"/>
              </a:rPr>
              <a:t>watch?v</a:t>
            </a:r>
            <a:r>
              <a:rPr lang="en-US" altLang="en-US" sz="3200" dirty="0">
                <a:cs typeface="Arial" panose="020B0604020202020204" pitchFamily="34" charset="0"/>
              </a:rPr>
              <a:t>=</a:t>
            </a:r>
            <a:r>
              <a:rPr lang="en-US" altLang="en-US" sz="3200" dirty="0" err="1">
                <a:cs typeface="Arial" panose="020B0604020202020204" pitchFamily="34" charset="0"/>
              </a:rPr>
              <a:t>TmPfTpjtdgg</a:t>
            </a:r>
            <a:endParaRPr lang="en-US" altLang="en-US" sz="3200" dirty="0">
              <a:cs typeface="Arial" panose="020B0604020202020204" pitchFamily="34" charset="0"/>
            </a:endParaRPr>
          </a:p>
          <a:p>
            <a:endParaRPr lang="en-US" altLang="en-US" sz="3200" dirty="0">
              <a:cs typeface="Arial" panose="020B0604020202020204" pitchFamily="34" charset="0"/>
            </a:endParaRPr>
          </a:p>
          <a:p>
            <a:r>
              <a:rPr lang="en-US" altLang="en-US" sz="3200" dirty="0">
                <a:cs typeface="Arial" panose="020B0604020202020204" pitchFamily="34" charset="0"/>
              </a:rPr>
              <a:t>Environments: </a:t>
            </a:r>
            <a:r>
              <a:rPr lang="en-US" altLang="en-US" sz="3200" dirty="0" err="1">
                <a:cs typeface="Arial" panose="020B0604020202020204" pitchFamily="34" charset="0"/>
              </a:rPr>
              <a:t>OpenAI</a:t>
            </a:r>
            <a:r>
              <a:rPr lang="en-US" altLang="en-US" sz="3200" dirty="0">
                <a:cs typeface="Arial" panose="020B0604020202020204" pitchFamily="34" charset="0"/>
              </a:rPr>
              <a:t> Gym</a:t>
            </a:r>
          </a:p>
          <a:p>
            <a:r>
              <a:rPr lang="en-US" altLang="en-US" sz="3200" dirty="0">
                <a:cs typeface="Arial" panose="020B0604020202020204" pitchFamily="34" charset="0"/>
              </a:rPr>
              <a:t>https://</a:t>
            </a:r>
            <a:r>
              <a:rPr lang="en-US" altLang="en-US" sz="3200" dirty="0" err="1">
                <a:cs typeface="Arial" panose="020B0604020202020204" pitchFamily="34" charset="0"/>
              </a:rPr>
              <a:t>gym.openai.com</a:t>
            </a:r>
            <a:r>
              <a:rPr lang="en-US" altLang="en-US" sz="3200" dirty="0">
                <a:cs typeface="Arial" panose="020B0604020202020204" pitchFamily="34" charset="0"/>
              </a:rPr>
              <a:t>/</a:t>
            </a:r>
            <a:r>
              <a:rPr lang="en-US" altLang="en-US" sz="3200" dirty="0" err="1">
                <a:cs typeface="Arial" panose="020B0604020202020204" pitchFamily="34" charset="0"/>
              </a:rPr>
              <a:t>envs</a:t>
            </a:r>
            <a:r>
              <a:rPr lang="en-US" altLang="en-US" sz="3200" dirty="0">
                <a:cs typeface="Arial" panose="020B0604020202020204" pitchFamily="34" charset="0"/>
              </a:rPr>
              <a:t>/</a:t>
            </a:r>
          </a:p>
          <a:p>
            <a:endParaRPr lang="en-US" altLang="en-US" sz="3200" dirty="0">
              <a:cs typeface="Arial" panose="020B0604020202020204" pitchFamily="34" charset="0"/>
            </a:endParaRPr>
          </a:p>
          <a:p>
            <a:r>
              <a:rPr lang="en-US" altLang="en-US" sz="3200" dirty="0">
                <a:cs typeface="Arial" panose="020B0604020202020204" pitchFamily="34" charset="0"/>
              </a:rPr>
              <a:t>Learning locomotion in </a:t>
            </a:r>
            <a:r>
              <a:rPr lang="en-US" altLang="en-US" sz="3200" dirty="0" err="1">
                <a:cs typeface="Arial" panose="020B0604020202020204" pitchFamily="34" charset="0"/>
              </a:rPr>
              <a:t>MuJoCo</a:t>
            </a:r>
            <a:br>
              <a:rPr lang="en-US" altLang="en-US" sz="3200" dirty="0">
                <a:cs typeface="Arial" panose="020B0604020202020204" pitchFamily="34" charset="0"/>
              </a:rPr>
            </a:br>
            <a:r>
              <a:rPr lang="en-US" altLang="en-US" sz="3200" dirty="0">
                <a:cs typeface="Arial" panose="020B0604020202020204" pitchFamily="34" charset="0"/>
              </a:rPr>
              <a:t>https://</a:t>
            </a:r>
            <a:r>
              <a:rPr lang="en-US" altLang="en-US" sz="3200" dirty="0" err="1">
                <a:cs typeface="Arial" panose="020B0604020202020204" pitchFamily="34" charset="0"/>
              </a:rPr>
              <a:t>www.youtube.com</a:t>
            </a:r>
            <a:r>
              <a:rPr lang="en-US" altLang="en-US" sz="3200" dirty="0">
                <a:cs typeface="Arial" panose="020B0604020202020204" pitchFamily="34" charset="0"/>
              </a:rPr>
              <a:t>/</a:t>
            </a:r>
            <a:r>
              <a:rPr lang="en-US" altLang="en-US" sz="3200" dirty="0" err="1">
                <a:cs typeface="Arial" panose="020B0604020202020204" pitchFamily="34" charset="0"/>
              </a:rPr>
              <a:t>watch?v</a:t>
            </a:r>
            <a:r>
              <a:rPr lang="en-US" altLang="en-US" sz="3200" dirty="0">
                <a:cs typeface="Arial" panose="020B0604020202020204" pitchFamily="34" charset="0"/>
              </a:rPr>
              <a:t>=SHLuf2ZBQSw</a:t>
            </a:r>
          </a:p>
          <a:p>
            <a:endParaRPr lang="en-US" altLang="en-US" sz="3200" dirty="0">
              <a:cs typeface="Arial" panose="020B0604020202020204" pitchFamily="34" charset="0"/>
            </a:endParaRPr>
          </a:p>
          <a:p>
            <a:r>
              <a:rPr lang="en-US" altLang="en-US" sz="3200" dirty="0">
                <a:cs typeface="Arial" panose="020B0604020202020204" pitchFamily="34" charset="0"/>
              </a:rPr>
              <a:t>Learning to navigate in DeepMind Lab</a:t>
            </a:r>
            <a:br>
              <a:rPr lang="en-US" altLang="en-US" sz="3200" dirty="0">
                <a:cs typeface="Arial" panose="020B0604020202020204" pitchFamily="34" charset="0"/>
              </a:rPr>
            </a:br>
            <a:r>
              <a:rPr lang="en-US" altLang="en-US" sz="3200" dirty="0">
                <a:cs typeface="Arial" panose="020B0604020202020204" pitchFamily="34" charset="0"/>
                <a:hlinkClick r:id="rId2"/>
              </a:rPr>
              <a:t>https://www.youtube.com/watch?v=M40rN7afngY</a:t>
            </a:r>
          </a:p>
          <a:p>
            <a:endParaRPr lang="en-US" altLang="en-US" sz="3200" dirty="0">
              <a:cs typeface="Arial" panose="020B0604020202020204" pitchFamily="34" charset="0"/>
            </a:endParaRPr>
          </a:p>
          <a:p>
            <a:r>
              <a:rPr lang="en-US" altLang="en-US" sz="3200" dirty="0">
                <a:cs typeface="Arial" panose="020B0604020202020204" pitchFamily="34" charset="0"/>
              </a:rPr>
              <a:t>Cart-Pole swing-up on a real robot</a:t>
            </a:r>
            <a:br>
              <a:rPr lang="en-US" altLang="en-US" sz="3200" dirty="0">
                <a:cs typeface="Arial" panose="020B0604020202020204" pitchFamily="34" charset="0"/>
              </a:rPr>
            </a:br>
            <a:r>
              <a:rPr lang="en-US" altLang="en-US" sz="3200" dirty="0">
                <a:cs typeface="Arial" panose="020B0604020202020204" pitchFamily="34" charset="0"/>
              </a:rPr>
              <a:t>https://</a:t>
            </a:r>
            <a:r>
              <a:rPr lang="en-US" altLang="en-US" sz="3200" dirty="0" err="1">
                <a:cs typeface="Arial" panose="020B0604020202020204" pitchFamily="34" charset="0"/>
              </a:rPr>
              <a:t>www.youtube.com</a:t>
            </a:r>
            <a:r>
              <a:rPr lang="en-US" altLang="en-US" sz="3200" dirty="0">
                <a:cs typeface="Arial" panose="020B0604020202020204" pitchFamily="34" charset="0"/>
              </a:rPr>
              <a:t>/</a:t>
            </a:r>
            <a:r>
              <a:rPr lang="en-US" altLang="en-US" sz="3200" dirty="0" err="1">
                <a:cs typeface="Arial" panose="020B0604020202020204" pitchFamily="34" charset="0"/>
              </a:rPr>
              <a:t>watch?v</a:t>
            </a:r>
            <a:r>
              <a:rPr lang="en-US" altLang="en-US" sz="3200" dirty="0">
                <a:cs typeface="Arial" panose="020B0604020202020204" pitchFamily="34" charset="0"/>
              </a:rPr>
              <a:t>=</a:t>
            </a:r>
            <a:r>
              <a:rPr lang="en-US" altLang="en-US" sz="3200" dirty="0" err="1">
                <a:cs typeface="Arial" panose="020B0604020202020204" pitchFamily="34" charset="0"/>
              </a:rPr>
              <a:t>XiigTGKZfks</a:t>
            </a:r>
            <a:endParaRPr lang="en-US" altLang="en-US" sz="3200" dirty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49578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997512-D8E2-D449-B524-9FE3E0CE09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Excitement</a:t>
            </a:r>
          </a:p>
        </p:txBody>
      </p:sp>
      <p:pic>
        <p:nvPicPr>
          <p:cNvPr id="5" name="Picture 1">
            <a:extLst>
              <a:ext uri="{FF2B5EF4-FFF2-40B4-BE49-F238E27FC236}">
                <a16:creationId xmlns:a16="http://schemas.microsoft.com/office/drawing/2014/main" id="{CF82E567-9679-B048-BECD-BAD50D2BD9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20" r="4090" b="7500"/>
          <a:stretch/>
        </p:blipFill>
        <p:spPr bwMode="auto">
          <a:xfrm>
            <a:off x="0" y="1500102"/>
            <a:ext cx="9668256" cy="56570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D9491CF-C871-5B4E-8728-FCAE2E5E3357}"/>
              </a:ext>
            </a:extLst>
          </p:cNvPr>
          <p:cNvSpPr txBox="1"/>
          <p:nvPr/>
        </p:nvSpPr>
        <p:spPr>
          <a:xfrm>
            <a:off x="7229856" y="2205453"/>
            <a:ext cx="1517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15% of papers</a:t>
            </a:r>
          </a:p>
        </p:txBody>
      </p:sp>
    </p:spTree>
    <p:extLst>
      <p:ext uri="{BB962C8B-B14F-4D97-AF65-F5344CB8AC3E}">
        <p14:creationId xmlns:p14="http://schemas.microsoft.com/office/powerpoint/2010/main" val="9459671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997512-D8E2-D449-B524-9FE3E0CE09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Excitement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2194381F-A792-B54B-9EC0-B0D324EAED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336" y="3779837"/>
            <a:ext cx="7037028" cy="3665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E5E19F7-E90A-9D45-AE9E-65A6CAE98FDB}"/>
              </a:ext>
            </a:extLst>
          </p:cNvPr>
          <p:cNvSpPr txBox="1"/>
          <p:nvPr/>
        </p:nvSpPr>
        <p:spPr>
          <a:xfrm>
            <a:off x="975360" y="1863672"/>
            <a:ext cx="1928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from </a:t>
            </a:r>
            <a:r>
              <a:rPr lang="en-US" dirty="0" err="1"/>
              <a:t>NeurIPS</a:t>
            </a:r>
            <a:endParaRPr lang="en-US" dirty="0"/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6EC1BAA3-5D4F-2241-9D46-28B8240B88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r="-1827" b="60650"/>
          <a:stretch/>
        </p:blipFill>
        <p:spPr bwMode="auto">
          <a:xfrm>
            <a:off x="5129220" y="402484"/>
            <a:ext cx="4258362" cy="3157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6E52E9A-1D38-C74A-AD36-4C793644FE1D}"/>
              </a:ext>
            </a:extLst>
          </p:cNvPr>
          <p:cNvSpPr txBox="1"/>
          <p:nvPr/>
        </p:nvSpPr>
        <p:spPr>
          <a:xfrm>
            <a:off x="6461760" y="3485285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460553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What is RL? </a:t>
            </a:r>
            <a:r>
              <a:rPr dirty="0"/>
              <a:t>Machine Learning</a:t>
            </a:r>
          </a:p>
        </p:txBody>
      </p:sp>
      <p:sp>
        <p:nvSpPr>
          <p:cNvPr id="188" name="Shape 188"/>
          <p:cNvSpPr>
            <a:spLocks noGrp="1"/>
          </p:cNvSpPr>
          <p:nvPr>
            <p:ph type="body" idx="1"/>
          </p:nvPr>
        </p:nvSpPr>
        <p:spPr>
          <a:xfrm>
            <a:off x="276142" y="2116315"/>
            <a:ext cx="9528340" cy="4882290"/>
          </a:xfrm>
          <a:prstGeom prst="rect">
            <a:avLst/>
          </a:prstGeom>
        </p:spPr>
        <p:txBody>
          <a:bodyPr/>
          <a:lstStyle/>
          <a:p>
            <a:r>
              <a:rPr dirty="0"/>
              <a:t>Can we make predictions from data?</a:t>
            </a:r>
          </a:p>
          <a:p>
            <a:r>
              <a:rPr dirty="0"/>
              <a:t>Don’t have a model of the world, but want to learn one or what to do</a:t>
            </a:r>
          </a:p>
        </p:txBody>
      </p:sp>
    </p:spTree>
    <p:extLst>
      <p:ext uri="{BB962C8B-B14F-4D97-AF65-F5344CB8AC3E}">
        <p14:creationId xmlns:p14="http://schemas.microsoft.com/office/powerpoint/2010/main" val="3104808907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Supervised learning</a:t>
            </a:r>
          </a:p>
        </p:txBody>
      </p:sp>
      <p:sp>
        <p:nvSpPr>
          <p:cNvPr id="191" name="Shape 19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1"/>
            <a:r>
              <a:rPr dirty="0"/>
              <a:t>Learning from labeled data</a:t>
            </a:r>
          </a:p>
        </p:txBody>
      </p:sp>
      <p:pic>
        <p:nvPicPr>
          <p:cNvPr id="192" name="FacebookFac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1951" y="2077027"/>
            <a:ext cx="2761893" cy="425227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904929159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91">
            <a:extLst>
              <a:ext uri="{FF2B5EF4-FFF2-40B4-BE49-F238E27FC236}">
                <a16:creationId xmlns:a16="http://schemas.microsoft.com/office/drawing/2014/main" id="{67939264-C6D3-7944-8541-A659CACF512A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marL="403595" indent="-403595" hangingPunct="0">
              <a:lnSpc>
                <a:spcPct val="120000"/>
              </a:lnSpc>
              <a:spcBef>
                <a:spcPts val="3565"/>
              </a:spcBef>
              <a:spcAft>
                <a:spcPts val="0"/>
              </a:spcAft>
              <a:tabLst/>
              <a:defRPr lang="en-US" sz="3565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</a:defRPr>
            </a:lvl1pPr>
            <a:lvl2pPr marL="807189" indent="-403595" algn="l" defTabSz="914400" rtl="0" eaLnBrk="1" latinLnBrk="0" hangingPunct="1">
              <a:lnSpc>
                <a:spcPct val="120000"/>
              </a:lnSpc>
              <a:spcBef>
                <a:spcPts val="3565"/>
              </a:spcBef>
              <a:buFont typeface="Arial" panose="020B0604020202020204" pitchFamily="34" charset="0"/>
              <a:buChar char="•"/>
              <a:defRPr sz="35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0784" indent="-403595" algn="l" defTabSz="914400" rtl="0" eaLnBrk="1" latinLnBrk="0" hangingPunct="1">
              <a:lnSpc>
                <a:spcPct val="120000"/>
              </a:lnSpc>
              <a:spcBef>
                <a:spcPts val="3565"/>
              </a:spcBef>
              <a:buFont typeface="Arial" panose="020B0604020202020204" pitchFamily="34" charset="0"/>
              <a:buChar char="•"/>
              <a:defRPr sz="35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14378" indent="-403595" algn="l" defTabSz="914400" rtl="0" eaLnBrk="1" latinLnBrk="0" hangingPunct="1">
              <a:lnSpc>
                <a:spcPct val="120000"/>
              </a:lnSpc>
              <a:spcBef>
                <a:spcPts val="3565"/>
              </a:spcBef>
              <a:buFont typeface="Arial" panose="020B0604020202020204" pitchFamily="34" charset="0"/>
              <a:buChar char="•"/>
              <a:defRPr sz="35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17973" indent="-403595" algn="l" defTabSz="914400" rtl="0" eaLnBrk="1" latinLnBrk="0" hangingPunct="1">
              <a:lnSpc>
                <a:spcPct val="120000"/>
              </a:lnSpc>
              <a:spcBef>
                <a:spcPts val="3565"/>
              </a:spcBef>
              <a:buFont typeface="Arial" panose="020B0604020202020204" pitchFamily="34" charset="0"/>
              <a:buChar char="•"/>
              <a:defRPr sz="35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Learning from unlabeled data</a:t>
            </a:r>
          </a:p>
        </p:txBody>
      </p:sp>
      <p:sp>
        <p:nvSpPr>
          <p:cNvPr id="194" name="Shape 19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Unsupervised learning</a:t>
            </a:r>
          </a:p>
        </p:txBody>
      </p:sp>
      <p:pic>
        <p:nvPicPr>
          <p:cNvPr id="196" name="CATS-articleLar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3219" y="3173557"/>
            <a:ext cx="6153200" cy="338426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803467832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AED69C-A389-C74E-8A65-453201EC67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Reinforcement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866BF9-388D-E741-91A0-17E36614A3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Key characteristics: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Learning from (real-valued) feedback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Learning sequential decisions</a:t>
            </a:r>
          </a:p>
        </p:txBody>
      </p:sp>
      <p:pic>
        <p:nvPicPr>
          <p:cNvPr id="6" name="Picture 5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E5FAB707-F383-3145-8208-71D9170AD3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7288" y="4474464"/>
            <a:ext cx="4927459" cy="2682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4650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Some logistics</a:t>
            </a:r>
          </a:p>
        </p:txBody>
      </p:sp>
      <p:sp>
        <p:nvSpPr>
          <p:cNvPr id="133" name="Shape 133"/>
          <p:cNvSpPr>
            <a:spLocks noGrp="1"/>
          </p:cNvSpPr>
          <p:nvPr>
            <p:ph type="body" idx="1"/>
          </p:nvPr>
        </p:nvSpPr>
        <p:spPr>
          <a:xfrm>
            <a:off x="276142" y="1868442"/>
            <a:ext cx="9528340" cy="5130163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pPr marL="266372" indent="-266372" defTabSz="298857">
              <a:spcBef>
                <a:spcPts val="1705"/>
              </a:spcBef>
              <a:defRPr sz="3036"/>
            </a:pPr>
            <a:r>
              <a:rPr lang="en-US" dirty="0"/>
              <a:t>Class webpage: </a:t>
            </a:r>
            <a:r>
              <a:rPr lang="en-US" sz="2400" dirty="0">
                <a:hlinkClick r:id="rId2"/>
              </a:rPr>
              <a:t>https://www.ccs.neu.edu/home/camato/4180_5180summaryF22.html</a:t>
            </a:r>
            <a:endParaRPr lang="en-US" sz="2400" dirty="0"/>
          </a:p>
          <a:p>
            <a:pPr marL="266372" indent="-266372" defTabSz="298857">
              <a:spcBef>
                <a:spcPts val="1705"/>
              </a:spcBef>
              <a:defRPr sz="3036"/>
            </a:pPr>
            <a:r>
              <a:rPr dirty="0"/>
              <a:t>Office hours</a:t>
            </a:r>
            <a:r>
              <a:rPr lang="en-US" dirty="0"/>
              <a:t> and TAs</a:t>
            </a:r>
            <a:endParaRPr dirty="0"/>
          </a:p>
          <a:p>
            <a:pPr marL="532745" lvl="1" indent="-266372" defTabSz="298857">
              <a:spcBef>
                <a:spcPts val="1705"/>
              </a:spcBef>
              <a:defRPr sz="3036"/>
            </a:pPr>
            <a:r>
              <a:rPr sz="2600" dirty="0"/>
              <a:t>Chris: </a:t>
            </a:r>
            <a:r>
              <a:rPr lang="en-US" sz="2600" dirty="0"/>
              <a:t>Thursday 2-3:30pm or by Appt. in ISEC 522</a:t>
            </a:r>
          </a:p>
          <a:p>
            <a:pPr marL="532745" lvl="1" indent="-266372" defTabSz="298857">
              <a:spcBef>
                <a:spcPts val="1705"/>
              </a:spcBef>
              <a:defRPr sz="3036"/>
            </a:pPr>
            <a:r>
              <a:rPr lang="en-US" sz="2600" dirty="0"/>
              <a:t>TAs</a:t>
            </a:r>
          </a:p>
          <a:p>
            <a:pPr marL="936340" lvl="2" indent="-266372" defTabSz="298857">
              <a:spcBef>
                <a:spcPts val="1705"/>
              </a:spcBef>
              <a:defRPr sz="3036"/>
            </a:pPr>
            <a:r>
              <a:rPr lang="en-US" sz="2600" dirty="0" err="1"/>
              <a:t>Chengguang</a:t>
            </a:r>
            <a:r>
              <a:rPr lang="en-US" sz="2600" dirty="0"/>
              <a:t>: Monday  2:00 pm – 3:30 pm (virtual)</a:t>
            </a:r>
          </a:p>
          <a:p>
            <a:pPr marL="936340" lvl="2" indent="-266372" defTabSz="298857">
              <a:spcBef>
                <a:spcPts val="1705"/>
              </a:spcBef>
              <a:defRPr sz="3036"/>
            </a:pPr>
            <a:r>
              <a:rPr lang="en-US" sz="2600" dirty="0" err="1"/>
              <a:t>Guanang</a:t>
            </a:r>
            <a:r>
              <a:rPr lang="en-US" sz="2600" dirty="0"/>
              <a:t>: Wednesday 4:40-5:50 pm WVF 116</a:t>
            </a:r>
          </a:p>
          <a:p>
            <a:pPr marL="936340" lvl="2" indent="-266372" defTabSz="298857">
              <a:spcBef>
                <a:spcPts val="1705"/>
              </a:spcBef>
              <a:defRPr sz="3036"/>
            </a:pPr>
            <a:r>
              <a:rPr lang="en-US" sz="2600" dirty="0" err="1"/>
              <a:t>Mingxi</a:t>
            </a:r>
            <a:r>
              <a:rPr lang="en-US" sz="2600" dirty="0"/>
              <a:t>: Friday  2:00–3:30 pm Room WVF 116</a:t>
            </a:r>
          </a:p>
          <a:p>
            <a:pPr marL="532745" lvl="1" indent="-266372" defTabSz="298857">
              <a:spcBef>
                <a:spcPts val="1705"/>
              </a:spcBef>
              <a:defRPr sz="3036"/>
            </a:pPr>
            <a:r>
              <a:rPr dirty="0"/>
              <a:t>Piazza: </a:t>
            </a:r>
            <a:r>
              <a:rPr lang="en-US" sz="2353" dirty="0">
                <a:solidFill>
                  <a:schemeClr val="accent5">
                    <a:lumMod val="75000"/>
                  </a:schemeClr>
                </a:solidFill>
                <a:hlinkClick r:id="rId3"/>
              </a:rPr>
              <a:t>http://piazza.com/northeastern/fall2022/cs41805180/home</a:t>
            </a:r>
            <a:endParaRPr u="sng" dirty="0">
              <a:solidFill>
                <a:schemeClr val="accent5">
                  <a:lumMod val="75000"/>
                </a:schemeClr>
              </a:solidFill>
              <a:hlinkClick r:id="rId4"/>
            </a:endParaRPr>
          </a:p>
        </p:txBody>
      </p:sp>
    </p:spTree>
    <p:extLst>
      <p:ext uri="{BB962C8B-B14F-4D97-AF65-F5344CB8AC3E}">
        <p14:creationId xmlns:p14="http://schemas.microsoft.com/office/powerpoint/2010/main" val="2111731216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59F0D77-A7F1-1542-BEE3-C1AF1BFBCF56}"/>
              </a:ext>
            </a:extLst>
          </p:cNvPr>
          <p:cNvSpPr txBox="1"/>
          <p:nvPr/>
        </p:nvSpPr>
        <p:spPr>
          <a:xfrm>
            <a:off x="1005840" y="2030596"/>
            <a:ext cx="8233560" cy="415260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200" b="0" i="0" u="none" strike="noStrike" kern="1200" cap="none" dirty="0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rPr>
              <a:t>RL is learning through trial-and-error without a model of the world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200" b="0" i="0" u="none" strike="noStrike" kern="1200" cap="none" dirty="0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9F0F79-3984-744C-B719-1D51A28D648D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145600" y="3171795"/>
            <a:ext cx="5771880" cy="285732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9C258A17-6857-FF4F-8FE2-0BFC173087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reinforcement learning?</a:t>
            </a:r>
          </a:p>
        </p:txBody>
      </p:sp>
    </p:spTree>
    <p:extLst>
      <p:ext uri="{BB962C8B-B14F-4D97-AF65-F5344CB8AC3E}">
        <p14:creationId xmlns:p14="http://schemas.microsoft.com/office/powerpoint/2010/main" val="11378288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59F0D77-A7F1-1542-BEE3-C1AF1BFBCF56}"/>
              </a:ext>
            </a:extLst>
          </p:cNvPr>
          <p:cNvSpPr txBox="1"/>
          <p:nvPr/>
        </p:nvSpPr>
        <p:spPr>
          <a:xfrm>
            <a:off x="1005840" y="2030596"/>
            <a:ext cx="8233560" cy="415260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200" b="0" i="0" u="none" strike="noStrike" kern="1200" cap="none" dirty="0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rPr>
              <a:t>RL is learning through trial-and-error without a model of the world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200" b="0" i="0" u="none" strike="noStrike" kern="1200" cap="none" dirty="0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9F0F79-3984-744C-B719-1D51A28D648D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145600" y="3171795"/>
            <a:ext cx="5771880" cy="285732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9C258A17-6857-FF4F-8FE2-0BFC173087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reinforcement learning?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76EA736-7B89-794D-8604-DCC4AA36783F}"/>
              </a:ext>
            </a:extLst>
          </p:cNvPr>
          <p:cNvSpPr txBox="1"/>
          <p:nvPr/>
        </p:nvSpPr>
        <p:spPr>
          <a:xfrm>
            <a:off x="1198587" y="6334164"/>
            <a:ext cx="76834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Like an idealized computational model of how humans learn</a:t>
            </a:r>
          </a:p>
        </p:txBody>
      </p:sp>
    </p:spTree>
    <p:extLst>
      <p:ext uri="{BB962C8B-B14F-4D97-AF65-F5344CB8AC3E}">
        <p14:creationId xmlns:p14="http://schemas.microsoft.com/office/powerpoint/2010/main" val="29505011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8839C73-1C20-3643-B2E1-1FBC27028958}"/>
              </a:ext>
            </a:extLst>
          </p:cNvPr>
          <p:cNvSpPr txBox="1"/>
          <p:nvPr/>
        </p:nvSpPr>
        <p:spPr>
          <a:xfrm>
            <a:off x="816120" y="4480560"/>
            <a:ext cx="9161780" cy="1979858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1">
            <a:spAutoFit/>
          </a:bodyPr>
          <a:lstStyle/>
          <a:p>
            <a:pPr marL="0" marR="0" lvl="0" indent="0" algn="l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2200" b="0" i="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2"/>
                <a:ea typeface="ＭＳ Ｐゴシック" pitchFamily="2"/>
                <a:cs typeface="ＭＳ Ｐゴシック" pitchFamily="2"/>
              </a:rPr>
              <a:t>On a single time step, agent does the following:</a:t>
            </a:r>
          </a:p>
          <a:p>
            <a:pPr marL="0" marR="0" lvl="0" indent="0" algn="l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2200" b="0" i="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2"/>
                <a:ea typeface="ＭＳ Ｐゴシック" pitchFamily="2"/>
                <a:cs typeface="ＭＳ Ｐゴシック" pitchFamily="2"/>
              </a:rPr>
              <a:t>	1. observe some information (e.g., the state)</a:t>
            </a:r>
          </a:p>
          <a:p>
            <a:pPr marL="0" marR="0" lvl="0" indent="0" algn="l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2200" b="0" i="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2"/>
                <a:ea typeface="ＭＳ Ｐゴシック" pitchFamily="2"/>
                <a:cs typeface="ＭＳ Ｐゴシック" pitchFamily="2"/>
              </a:rPr>
              <a:t>	2. select an action to execute</a:t>
            </a:r>
          </a:p>
          <a:p>
            <a:pPr marL="0" marR="0" lvl="0" indent="0" algn="l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2200" b="0" i="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2"/>
                <a:ea typeface="ＭＳ Ｐゴシック" pitchFamily="2"/>
                <a:cs typeface="ＭＳ Ｐゴシック" pitchFamily="2"/>
              </a:rPr>
              <a:t>	3. take note of any reward</a:t>
            </a:r>
          </a:p>
          <a:p>
            <a:pPr marL="0" marR="0" lvl="0" indent="0" algn="l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US" sz="2200" b="0" i="0" u="none" strike="noStrike" cap="none" baseline="0" dirty="0">
              <a:ln>
                <a:noFill/>
              </a:ln>
              <a:solidFill>
                <a:srgbClr val="000000"/>
              </a:solidFill>
              <a:latin typeface="Arial" pitchFamily="2"/>
              <a:ea typeface="ＭＳ Ｐゴシック" pitchFamily="2"/>
              <a:cs typeface="ＭＳ Ｐゴシック" pitchFamily="2"/>
            </a:endParaRPr>
          </a:p>
          <a:p>
            <a:pPr marL="0" marR="0" lvl="0" indent="0" algn="l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2200" b="0" i="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2"/>
                <a:ea typeface="ＭＳ Ｐゴシック" pitchFamily="2"/>
                <a:cs typeface="ＭＳ Ｐゴシック" pitchFamily="2"/>
              </a:rPr>
              <a:t>Goal of agent: select actions that maximize expected cumulative reward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A51A500-E46F-6A45-A56E-8834C5A4E4CD}"/>
              </a:ext>
            </a:extLst>
          </p:cNvPr>
          <p:cNvGrpSpPr/>
          <p:nvPr/>
        </p:nvGrpSpPr>
        <p:grpSpPr>
          <a:xfrm>
            <a:off x="366119" y="1463039"/>
            <a:ext cx="9326160" cy="2469240"/>
            <a:chOff x="366119" y="1463039"/>
            <a:chExt cx="9326160" cy="2469240"/>
          </a:xfrm>
        </p:grpSpPr>
        <p:sp>
          <p:nvSpPr>
            <p:cNvPr id="5" name="Straight Connector 4">
              <a:extLst>
                <a:ext uri="{FF2B5EF4-FFF2-40B4-BE49-F238E27FC236}">
                  <a16:creationId xmlns:a16="http://schemas.microsoft.com/office/drawing/2014/main" id="{28C8A5CE-603C-694A-8B01-AF48DB9498B3}"/>
                </a:ext>
              </a:extLst>
            </p:cNvPr>
            <p:cNvSpPr/>
            <p:nvPr/>
          </p:nvSpPr>
          <p:spPr>
            <a:xfrm>
              <a:off x="3931920" y="2011680"/>
              <a:ext cx="2285999" cy="0"/>
            </a:xfrm>
            <a:prstGeom prst="line">
              <a:avLst/>
            </a:prstGeom>
            <a:noFill/>
            <a:ln w="29160">
              <a:solidFill>
                <a:srgbClr val="000000"/>
              </a:solidFill>
              <a:prstDash val="solid"/>
              <a:tailEnd type="arrow"/>
            </a:ln>
          </p:spPr>
          <p:txBody>
            <a:bodyPr wrap="none" lIns="104400" tIns="59400" rIns="104400" bIns="59400" anchor="ctr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6" name="Straight Connector 5">
              <a:extLst>
                <a:ext uri="{FF2B5EF4-FFF2-40B4-BE49-F238E27FC236}">
                  <a16:creationId xmlns:a16="http://schemas.microsoft.com/office/drawing/2014/main" id="{AC47B07F-19EA-8643-AC2A-75D1768E8AD4}"/>
                </a:ext>
              </a:extLst>
            </p:cNvPr>
            <p:cNvSpPr/>
            <p:nvPr/>
          </p:nvSpPr>
          <p:spPr>
            <a:xfrm flipH="1">
              <a:off x="3931920" y="3749040"/>
              <a:ext cx="2285999" cy="0"/>
            </a:xfrm>
            <a:prstGeom prst="line">
              <a:avLst/>
            </a:prstGeom>
            <a:noFill/>
            <a:ln w="29160">
              <a:solidFill>
                <a:srgbClr val="000000"/>
              </a:solidFill>
              <a:prstDash val="solid"/>
              <a:tailEnd type="arrow"/>
            </a:ln>
          </p:spPr>
          <p:txBody>
            <a:bodyPr wrap="none" lIns="104400" tIns="59400" rIns="104400" bIns="59400" anchor="ctr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1FE5A26-6998-8848-B348-6748CAF2393F}"/>
                </a:ext>
              </a:extLst>
            </p:cNvPr>
            <p:cNvSpPr txBox="1"/>
            <p:nvPr/>
          </p:nvSpPr>
          <p:spPr>
            <a:xfrm>
              <a:off x="4480560" y="1463039"/>
              <a:ext cx="1169640" cy="486720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90000" tIns="45000" rIns="90000" bIns="45000" anchorCtr="0" compatLnSpc="0">
              <a:spAutoFit/>
            </a:bodyPr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en-US" sz="2800" b="0" i="0" u="none" strike="noStrike" kern="1200" cap="none">
                  <a:ln>
                    <a:noFill/>
                  </a:ln>
                  <a:latin typeface="Liberation Sans" pitchFamily="18"/>
                  <a:ea typeface="Noto Sans CJK SC Regular" pitchFamily="2"/>
                  <a:cs typeface="FreeSans" pitchFamily="2"/>
                </a:rPr>
                <a:t>Action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C190CFF-709D-8547-9265-0A53C097A7A3}"/>
                </a:ext>
              </a:extLst>
            </p:cNvPr>
            <p:cNvSpPr txBox="1"/>
            <p:nvPr/>
          </p:nvSpPr>
          <p:spPr>
            <a:xfrm>
              <a:off x="4366522" y="2834640"/>
              <a:ext cx="1418956" cy="916746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90000" tIns="45000" rIns="90000" bIns="45000" anchorCtr="0" compatLnSpc="0">
              <a:spAutoFit/>
            </a:bodyPr>
            <a:lstStyle/>
            <a:p>
              <a:pPr marL="0" marR="0" lvl="0" indent="0" algn="ctr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en-US" sz="2800" b="0" i="0" u="none" strike="noStrike" kern="1200" cap="none" dirty="0">
                  <a:ln>
                    <a:noFill/>
                  </a:ln>
                  <a:latin typeface="Liberation Sans" pitchFamily="18"/>
                  <a:ea typeface="Noto Sans CJK SC Regular" pitchFamily="2"/>
                  <a:cs typeface="FreeSans" pitchFamily="2"/>
                </a:rPr>
                <a:t>State</a:t>
              </a:r>
            </a:p>
            <a:p>
              <a:pPr marL="0" marR="0" lvl="0" indent="0" algn="ctr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en-US" sz="2800" b="0" i="0" u="none" strike="noStrike" kern="1200" cap="none" dirty="0">
                  <a:ln>
                    <a:noFill/>
                  </a:ln>
                  <a:latin typeface="Liberation Sans" pitchFamily="18"/>
                  <a:ea typeface="Noto Sans CJK SC Regular" pitchFamily="2"/>
                  <a:cs typeface="FreeSans" pitchFamily="2"/>
                </a:rPr>
                <a:t>Reward</a:t>
              </a:r>
            </a:p>
          </p:txBody>
        </p:sp>
        <p:sp>
          <p:nvSpPr>
            <p:cNvPr id="9" name="AutoShape 2">
              <a:extLst>
                <a:ext uri="{FF2B5EF4-FFF2-40B4-BE49-F238E27FC236}">
                  <a16:creationId xmlns:a16="http://schemas.microsoft.com/office/drawing/2014/main" id="{25E74595-BC50-3143-A43F-1CA83E7409BE}"/>
                </a:ext>
              </a:extLst>
            </p:cNvPr>
            <p:cNvSpPr/>
            <p:nvPr/>
          </p:nvSpPr>
          <p:spPr>
            <a:xfrm>
              <a:off x="366119" y="1737719"/>
              <a:ext cx="2560319" cy="219456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21600"/>
                <a:gd name="f7" fmla="+- 0 0 0"/>
                <a:gd name="f8" fmla="*/ f3 1 21600"/>
                <a:gd name="f9" fmla="*/ f4 1 21600"/>
                <a:gd name="f10" fmla="*/ f7 f0 1"/>
                <a:gd name="f11" fmla="*/ 10800 f8 1"/>
                <a:gd name="f12" fmla="*/ 0 f9 1"/>
                <a:gd name="f13" fmla="*/ f10 1 f2"/>
                <a:gd name="f14" fmla="*/ 0 f8 1"/>
                <a:gd name="f15" fmla="*/ 10800 f9 1"/>
                <a:gd name="f16" fmla="*/ 21600 f9 1"/>
                <a:gd name="f17" fmla="*/ 21600 f8 1"/>
                <a:gd name="f18" fmla="+- f13 0 f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18">
                  <a:pos x="f11" y="f12"/>
                </a:cxn>
                <a:cxn ang="f18">
                  <a:pos x="f14" y="f15"/>
                </a:cxn>
                <a:cxn ang="f18">
                  <a:pos x="f11" y="f16"/>
                </a:cxn>
                <a:cxn ang="f18">
                  <a:pos x="f17" y="f15"/>
                </a:cxn>
              </a:cxnLst>
              <a:rect l="l" t="t" r="r" b="b"/>
              <a:pathLst>
                <a:path w="21600" h="21600">
                  <a:moveTo>
                    <a:pt x="f5" y="f5"/>
                  </a:moveTo>
                  <a:lnTo>
                    <a:pt x="f6" y="f5"/>
                  </a:lnTo>
                  <a:lnTo>
                    <a:pt x="f6" y="f6"/>
                  </a:lnTo>
                  <a:lnTo>
                    <a:pt x="f5" y="f6"/>
                  </a:lnTo>
                  <a:lnTo>
                    <a:pt x="f5" y="f5"/>
                  </a:lnTo>
                  <a:close/>
                </a:path>
              </a:pathLst>
            </a:custGeom>
            <a:solidFill>
              <a:srgbClr val="729FCF"/>
            </a:solidFill>
            <a:ln w="9360" cap="sq">
              <a:solidFill>
                <a:srgbClr val="3465A4"/>
              </a:solidFill>
              <a:prstDash val="solid"/>
              <a:round/>
            </a:ln>
          </p:spPr>
          <p:txBody>
            <a:bodyPr wrap="none" lIns="90000" tIns="69840" rIns="90000" bIns="45000" anchor="ctr" anchorCtr="0" compatLnSpc="0">
              <a:noAutofit/>
            </a:bodyPr>
            <a:lstStyle/>
            <a:p>
              <a:pPr marL="0" marR="0" lvl="0" indent="0" algn="ctr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en-US" sz="2800" b="0" i="0" u="none" strike="noStrike" kern="1200" cap="none">
                  <a:ln>
                    <a:noFill/>
                  </a:ln>
                  <a:solidFill>
                    <a:srgbClr val="000000"/>
                  </a:solidFill>
                  <a:latin typeface="Liberation Sans" pitchFamily="18"/>
                  <a:ea typeface="Noto Sans CJK SC Regular" pitchFamily="2"/>
                  <a:cs typeface="FreeSans" pitchFamily="2"/>
                </a:rPr>
                <a:t>Agent</a:t>
              </a:r>
            </a:p>
          </p:txBody>
        </p:sp>
        <p:sp>
          <p:nvSpPr>
            <p:cNvPr id="10" name="AutoShape 3">
              <a:extLst>
                <a:ext uri="{FF2B5EF4-FFF2-40B4-BE49-F238E27FC236}">
                  <a16:creationId xmlns:a16="http://schemas.microsoft.com/office/drawing/2014/main" id="{E290E8E1-4EF3-8147-8732-5AC9F6BC2F78}"/>
                </a:ext>
              </a:extLst>
            </p:cNvPr>
            <p:cNvSpPr/>
            <p:nvPr/>
          </p:nvSpPr>
          <p:spPr>
            <a:xfrm>
              <a:off x="7041240" y="1737719"/>
              <a:ext cx="2651039" cy="219456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21600"/>
                <a:gd name="f7" fmla="+- 0 0 0"/>
                <a:gd name="f8" fmla="*/ f3 1 21600"/>
                <a:gd name="f9" fmla="*/ f4 1 21600"/>
                <a:gd name="f10" fmla="*/ f7 f0 1"/>
                <a:gd name="f11" fmla="*/ 10800 f8 1"/>
                <a:gd name="f12" fmla="*/ 0 f9 1"/>
                <a:gd name="f13" fmla="*/ f10 1 f2"/>
                <a:gd name="f14" fmla="*/ 0 f8 1"/>
                <a:gd name="f15" fmla="*/ 10800 f9 1"/>
                <a:gd name="f16" fmla="*/ 21600 f9 1"/>
                <a:gd name="f17" fmla="*/ 21600 f8 1"/>
                <a:gd name="f18" fmla="+- f13 0 f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18">
                  <a:pos x="f11" y="f12"/>
                </a:cxn>
                <a:cxn ang="f18">
                  <a:pos x="f14" y="f15"/>
                </a:cxn>
                <a:cxn ang="f18">
                  <a:pos x="f11" y="f16"/>
                </a:cxn>
                <a:cxn ang="f18">
                  <a:pos x="f17" y="f15"/>
                </a:cxn>
              </a:cxnLst>
              <a:rect l="l" t="t" r="r" b="b"/>
              <a:pathLst>
                <a:path w="21600" h="21600">
                  <a:moveTo>
                    <a:pt x="f5" y="f5"/>
                  </a:moveTo>
                  <a:lnTo>
                    <a:pt x="f6" y="f5"/>
                  </a:lnTo>
                  <a:lnTo>
                    <a:pt x="f6" y="f6"/>
                  </a:lnTo>
                  <a:lnTo>
                    <a:pt x="f5" y="f6"/>
                  </a:lnTo>
                  <a:lnTo>
                    <a:pt x="f5" y="f5"/>
                  </a:lnTo>
                  <a:close/>
                </a:path>
              </a:pathLst>
            </a:custGeom>
            <a:solidFill>
              <a:srgbClr val="729FCF"/>
            </a:solidFill>
            <a:ln w="9360" cap="sq">
              <a:solidFill>
                <a:srgbClr val="3465A4"/>
              </a:solidFill>
              <a:prstDash val="solid"/>
              <a:round/>
            </a:ln>
          </p:spPr>
          <p:txBody>
            <a:bodyPr wrap="none" lIns="90000" tIns="69840" rIns="90000" bIns="45000" anchor="ctr" anchorCtr="0" compatLnSpc="0">
              <a:noAutofit/>
            </a:bodyPr>
            <a:lstStyle/>
            <a:p>
              <a:pPr marL="0" marR="0" lvl="0" indent="0" algn="ctr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en-US" sz="2800" b="0" i="0" u="none" strike="noStrike" kern="1200" cap="none">
                  <a:ln>
                    <a:noFill/>
                  </a:ln>
                  <a:solidFill>
                    <a:srgbClr val="000000"/>
                  </a:solidFill>
                  <a:latin typeface="Liberation Sans" pitchFamily="18"/>
                  <a:ea typeface="Noto Sans CJK SC Regular" pitchFamily="2"/>
                  <a:cs typeface="FreeSans" pitchFamily="2"/>
                </a:rPr>
                <a:t>World</a:t>
              </a:r>
            </a:p>
          </p:txBody>
        </p:sp>
      </p:grpSp>
      <p:sp>
        <p:nvSpPr>
          <p:cNvPr id="11" name="Title 10">
            <a:extLst>
              <a:ext uri="{FF2B5EF4-FFF2-40B4-BE49-F238E27FC236}">
                <a16:creationId xmlns:a16="http://schemas.microsoft.com/office/drawing/2014/main" id="{F14DBFF9-F7B0-2947-9D9D-585FBC28D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RL setting</a:t>
            </a:r>
          </a:p>
        </p:txBody>
      </p:sp>
    </p:spTree>
    <p:extLst>
      <p:ext uri="{BB962C8B-B14F-4D97-AF65-F5344CB8AC3E}">
        <p14:creationId xmlns:p14="http://schemas.microsoft.com/office/powerpoint/2010/main" val="17570009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>
            <a:extLst>
              <a:ext uri="{FF2B5EF4-FFF2-40B4-BE49-F238E27FC236}">
                <a16:creationId xmlns:a16="http://schemas.microsoft.com/office/drawing/2014/main" id="{2285F730-9F4E-9941-B704-1DC469913D77}"/>
              </a:ext>
            </a:extLst>
          </p:cNvPr>
          <p:cNvSpPr/>
          <p:nvPr/>
        </p:nvSpPr>
        <p:spPr>
          <a:xfrm>
            <a:off x="365760" y="2119325"/>
            <a:ext cx="2560319" cy="219456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21600"/>
              <a:gd name="f7" fmla="+- 0 0 0"/>
              <a:gd name="f8" fmla="*/ f3 1 21600"/>
              <a:gd name="f9" fmla="*/ f4 1 21600"/>
              <a:gd name="f10" fmla="*/ f7 f0 1"/>
              <a:gd name="f11" fmla="*/ 10800 f8 1"/>
              <a:gd name="f12" fmla="*/ 0 f9 1"/>
              <a:gd name="f13" fmla="*/ f10 1 f2"/>
              <a:gd name="f14" fmla="*/ 0 f8 1"/>
              <a:gd name="f15" fmla="*/ 10800 f9 1"/>
              <a:gd name="f16" fmla="*/ 21600 f9 1"/>
              <a:gd name="f17" fmla="*/ 21600 f8 1"/>
              <a:gd name="f18" fmla="+- f13 0 f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18">
                <a:pos x="f11" y="f12"/>
              </a:cxn>
              <a:cxn ang="f18">
                <a:pos x="f14" y="f15"/>
              </a:cxn>
              <a:cxn ang="f18">
                <a:pos x="f11" y="f16"/>
              </a:cxn>
              <a:cxn ang="f18">
                <a:pos x="f17" y="f15"/>
              </a:cxn>
            </a:cxnLst>
            <a:rect l="l" t="t" r="r" b="b"/>
            <a:pathLst>
              <a:path w="21600" h="21600">
                <a:moveTo>
                  <a:pt x="f5" y="f5"/>
                </a:moveTo>
                <a:lnTo>
                  <a:pt x="f6" y="f5"/>
                </a:lnTo>
                <a:lnTo>
                  <a:pt x="f6" y="f6"/>
                </a:lnTo>
                <a:lnTo>
                  <a:pt x="f5" y="f6"/>
                </a:lnTo>
                <a:lnTo>
                  <a:pt x="f5" y="f5"/>
                </a:lnTo>
                <a:close/>
              </a:path>
            </a:pathLst>
          </a:custGeom>
          <a:solidFill>
            <a:srgbClr val="729FCF"/>
          </a:solidFill>
          <a:ln w="9360" cap="sq">
            <a:solidFill>
              <a:srgbClr val="3465A4"/>
            </a:solidFill>
            <a:prstDash val="solid"/>
            <a:round/>
          </a:ln>
        </p:spPr>
        <p:txBody>
          <a:bodyPr wrap="none" lIns="90000" tIns="69840" rIns="90000" bIns="45000" anchor="ctr" anchorCtr="0" compatLnSpc="1">
            <a:noAutofit/>
          </a:bodyPr>
          <a:lstStyle/>
          <a:p>
            <a:pPr marL="0" marR="0" lvl="0" indent="0" algn="ctr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2800" b="0" i="0" u="none" strike="noStrike" cap="none" baseline="0">
                <a:ln>
                  <a:noFill/>
                </a:ln>
                <a:solidFill>
                  <a:srgbClr val="000000"/>
                </a:solidFill>
                <a:latin typeface="Arial" pitchFamily="2"/>
                <a:ea typeface="ＭＳ Ｐゴシック" pitchFamily="2"/>
                <a:cs typeface="ＭＳ Ｐゴシック" pitchFamily="2"/>
              </a:rPr>
              <a:t>Agent</a:t>
            </a:r>
          </a:p>
        </p:txBody>
      </p:sp>
      <p:sp>
        <p:nvSpPr>
          <p:cNvPr id="4" name="AutoShape 3">
            <a:extLst>
              <a:ext uri="{FF2B5EF4-FFF2-40B4-BE49-F238E27FC236}">
                <a16:creationId xmlns:a16="http://schemas.microsoft.com/office/drawing/2014/main" id="{CC45BEB9-A3CC-154D-9C04-54B7EEC73D36}"/>
              </a:ext>
            </a:extLst>
          </p:cNvPr>
          <p:cNvSpPr/>
          <p:nvPr/>
        </p:nvSpPr>
        <p:spPr>
          <a:xfrm>
            <a:off x="7040880" y="2119325"/>
            <a:ext cx="2651039" cy="219456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21600"/>
              <a:gd name="f7" fmla="+- 0 0 0"/>
              <a:gd name="f8" fmla="*/ f3 1 21600"/>
              <a:gd name="f9" fmla="*/ f4 1 21600"/>
              <a:gd name="f10" fmla="*/ f7 f0 1"/>
              <a:gd name="f11" fmla="*/ 10800 f8 1"/>
              <a:gd name="f12" fmla="*/ 0 f9 1"/>
              <a:gd name="f13" fmla="*/ f10 1 f2"/>
              <a:gd name="f14" fmla="*/ 0 f8 1"/>
              <a:gd name="f15" fmla="*/ 10800 f9 1"/>
              <a:gd name="f16" fmla="*/ 21600 f9 1"/>
              <a:gd name="f17" fmla="*/ 21600 f8 1"/>
              <a:gd name="f18" fmla="+- f13 0 f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18">
                <a:pos x="f11" y="f12"/>
              </a:cxn>
              <a:cxn ang="f18">
                <a:pos x="f14" y="f15"/>
              </a:cxn>
              <a:cxn ang="f18">
                <a:pos x="f11" y="f16"/>
              </a:cxn>
              <a:cxn ang="f18">
                <a:pos x="f17" y="f15"/>
              </a:cxn>
            </a:cxnLst>
            <a:rect l="l" t="t" r="r" b="b"/>
            <a:pathLst>
              <a:path w="21600" h="21600">
                <a:moveTo>
                  <a:pt x="f5" y="f5"/>
                </a:moveTo>
                <a:lnTo>
                  <a:pt x="f6" y="f5"/>
                </a:lnTo>
                <a:lnTo>
                  <a:pt x="f6" y="f6"/>
                </a:lnTo>
                <a:lnTo>
                  <a:pt x="f5" y="f6"/>
                </a:lnTo>
                <a:lnTo>
                  <a:pt x="f5" y="f5"/>
                </a:lnTo>
                <a:close/>
              </a:path>
            </a:pathLst>
          </a:custGeom>
          <a:solidFill>
            <a:srgbClr val="729FCF"/>
          </a:solidFill>
          <a:ln w="9360" cap="sq">
            <a:solidFill>
              <a:srgbClr val="3465A4"/>
            </a:solidFill>
            <a:prstDash val="solid"/>
            <a:round/>
          </a:ln>
        </p:spPr>
        <p:txBody>
          <a:bodyPr wrap="none" lIns="90000" tIns="69840" rIns="90000" bIns="45000" anchor="ctr" anchorCtr="0" compatLnSpc="1">
            <a:noAutofit/>
          </a:bodyPr>
          <a:lstStyle/>
          <a:p>
            <a:pPr marL="0" marR="0" lvl="0" indent="0" algn="ctr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2800" b="0" i="0" u="none" strike="noStrike" cap="none" baseline="0">
                <a:ln>
                  <a:noFill/>
                </a:ln>
                <a:solidFill>
                  <a:srgbClr val="000000"/>
                </a:solidFill>
                <a:latin typeface="Arial" pitchFamily="2"/>
                <a:ea typeface="ＭＳ Ｐゴシック" pitchFamily="2"/>
                <a:cs typeface="ＭＳ Ｐゴシック" pitchFamily="2"/>
              </a:rPr>
              <a:t>World</a:t>
            </a:r>
          </a:p>
        </p:txBody>
      </p:sp>
      <p:sp>
        <p:nvSpPr>
          <p:cNvPr id="5" name="Straight Connector 4">
            <a:extLst>
              <a:ext uri="{FF2B5EF4-FFF2-40B4-BE49-F238E27FC236}">
                <a16:creationId xmlns:a16="http://schemas.microsoft.com/office/drawing/2014/main" id="{DD42BB45-13B9-D34A-9C45-180F30424CBB}"/>
              </a:ext>
            </a:extLst>
          </p:cNvPr>
          <p:cNvSpPr/>
          <p:nvPr/>
        </p:nvSpPr>
        <p:spPr>
          <a:xfrm>
            <a:off x="3931920" y="2393646"/>
            <a:ext cx="2285999" cy="0"/>
          </a:xfrm>
          <a:prstGeom prst="line">
            <a:avLst/>
          </a:prstGeom>
          <a:noFill/>
          <a:ln w="29160">
            <a:solidFill>
              <a:srgbClr val="000000"/>
            </a:solidFill>
            <a:prstDash val="solid"/>
            <a:tailEnd type="arrow"/>
          </a:ln>
        </p:spPr>
        <p:txBody>
          <a:bodyPr wrap="none" lIns="104400" tIns="59400" rIns="104400" bIns="59400" anchor="ctr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6" name="Straight Connector 5">
            <a:extLst>
              <a:ext uri="{FF2B5EF4-FFF2-40B4-BE49-F238E27FC236}">
                <a16:creationId xmlns:a16="http://schemas.microsoft.com/office/drawing/2014/main" id="{7580EE58-5ED3-0243-AA48-049FAB343FC7}"/>
              </a:ext>
            </a:extLst>
          </p:cNvPr>
          <p:cNvSpPr/>
          <p:nvPr/>
        </p:nvSpPr>
        <p:spPr>
          <a:xfrm flipH="1">
            <a:off x="3931920" y="4131006"/>
            <a:ext cx="2285999" cy="0"/>
          </a:xfrm>
          <a:prstGeom prst="line">
            <a:avLst/>
          </a:prstGeom>
          <a:noFill/>
          <a:ln w="29160">
            <a:solidFill>
              <a:srgbClr val="000000"/>
            </a:solidFill>
            <a:prstDash val="solid"/>
            <a:tailEnd type="arrow"/>
          </a:ln>
        </p:spPr>
        <p:txBody>
          <a:bodyPr wrap="none" lIns="104400" tIns="59400" rIns="104400" bIns="59400" anchor="ctr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C208D0-4507-1A47-B979-97C61EB46F76}"/>
              </a:ext>
            </a:extLst>
          </p:cNvPr>
          <p:cNvSpPr txBox="1"/>
          <p:nvPr/>
        </p:nvSpPr>
        <p:spPr>
          <a:xfrm>
            <a:off x="3342600" y="1753565"/>
            <a:ext cx="3332520" cy="456119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1">
            <a:spAutoFit/>
          </a:bodyPr>
          <a:lstStyle/>
          <a:p>
            <a:pPr marL="0" marR="0" lvl="0" indent="0" algn="l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2400" b="0" i="0" u="none" strike="noStrike" cap="none" baseline="0">
                <a:ln>
                  <a:noFill/>
                </a:ln>
                <a:solidFill>
                  <a:srgbClr val="000000"/>
                </a:solidFill>
                <a:latin typeface="Arial" pitchFamily="2"/>
                <a:ea typeface="ＭＳ Ｐゴシック" pitchFamily="2"/>
                <a:cs typeface="ＭＳ Ｐゴシック" pitchFamily="2"/>
              </a:rPr>
              <a:t>Move left/right/up/down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FDA1F46-E647-1D43-AB42-EFD26C22E1B6}"/>
              </a:ext>
            </a:extLst>
          </p:cNvPr>
          <p:cNvSpPr txBox="1"/>
          <p:nvPr/>
        </p:nvSpPr>
        <p:spPr>
          <a:xfrm>
            <a:off x="3017520" y="3216606"/>
            <a:ext cx="3739320" cy="79596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1">
            <a:spAutoFit/>
          </a:bodyPr>
          <a:lstStyle/>
          <a:p>
            <a:pPr marL="0" marR="0" lvl="0" indent="0" algn="l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2400" b="0" i="0" u="none" strike="noStrike" cap="none" baseline="0">
                <a:ln>
                  <a:noFill/>
                </a:ln>
                <a:solidFill>
                  <a:srgbClr val="000000"/>
                </a:solidFill>
                <a:latin typeface="Arial" pitchFamily="2"/>
                <a:ea typeface="ＭＳ Ｐゴシック" pitchFamily="2"/>
                <a:cs typeface="ＭＳ Ｐゴシック" pitchFamily="2"/>
              </a:rPr>
              <a:t>Observe position in maze</a:t>
            </a:r>
          </a:p>
          <a:p>
            <a:pPr marL="0" marR="0" lvl="0" indent="0" algn="l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2400" b="0" i="0" u="none" strike="noStrike" cap="none" baseline="0">
                <a:ln>
                  <a:noFill/>
                </a:ln>
                <a:solidFill>
                  <a:srgbClr val="000000"/>
                </a:solidFill>
                <a:latin typeface="Arial" pitchFamily="2"/>
                <a:ea typeface="ＭＳ Ｐゴシック" pitchFamily="2"/>
                <a:cs typeface="ＭＳ Ｐゴシック" pitchFamily="2"/>
              </a:rPr>
              <a:t>Reward = +1 if get cheese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4A5672E-D77F-F643-A28C-87881A74590A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458160" y="4389120"/>
            <a:ext cx="3216960" cy="2309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9939158-7485-A045-9789-B8A3878C0506}"/>
              </a:ext>
            </a:extLst>
          </p:cNvPr>
          <p:cNvSpPr txBox="1"/>
          <p:nvPr/>
        </p:nvSpPr>
        <p:spPr>
          <a:xfrm>
            <a:off x="3120120" y="6698520"/>
            <a:ext cx="4195080" cy="456119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1">
            <a:spAutoFit/>
          </a:bodyPr>
          <a:lstStyle/>
          <a:p>
            <a:pPr marL="0" marR="0" lvl="0" indent="0" algn="l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2400" b="0" i="0" u="none" strike="noStrike" cap="none" baseline="0">
                <a:ln>
                  <a:noFill/>
                </a:ln>
                <a:solidFill>
                  <a:srgbClr val="000000"/>
                </a:solidFill>
                <a:latin typeface="Arial" pitchFamily="2"/>
                <a:ea typeface="ＭＳ Ｐゴシック" pitchFamily="2"/>
                <a:cs typeface="ＭＳ Ｐゴシック" pitchFamily="2"/>
              </a:rPr>
              <a:t>Goal: maximize cheese eaten</a:t>
            </a: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376A333E-DD1D-4845-90F8-CBEADBC0E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rat in a maze</a:t>
            </a:r>
          </a:p>
        </p:txBody>
      </p:sp>
    </p:spTree>
    <p:extLst>
      <p:ext uri="{BB962C8B-B14F-4D97-AF65-F5344CB8AC3E}">
        <p14:creationId xmlns:p14="http://schemas.microsoft.com/office/powerpoint/2010/main" val="39054524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>
            <a:extLst>
              <a:ext uri="{FF2B5EF4-FFF2-40B4-BE49-F238E27FC236}">
                <a16:creationId xmlns:a16="http://schemas.microsoft.com/office/drawing/2014/main" id="{3E940A4A-E43F-7B4D-8C15-B44546A6EEE2}"/>
              </a:ext>
            </a:extLst>
          </p:cNvPr>
          <p:cNvSpPr/>
          <p:nvPr/>
        </p:nvSpPr>
        <p:spPr>
          <a:xfrm>
            <a:off x="365760" y="2015154"/>
            <a:ext cx="2560319" cy="219456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21600"/>
              <a:gd name="f7" fmla="+- 0 0 0"/>
              <a:gd name="f8" fmla="*/ f3 1 21600"/>
              <a:gd name="f9" fmla="*/ f4 1 21600"/>
              <a:gd name="f10" fmla="*/ f7 f0 1"/>
              <a:gd name="f11" fmla="*/ 10800 f8 1"/>
              <a:gd name="f12" fmla="*/ 0 f9 1"/>
              <a:gd name="f13" fmla="*/ f10 1 f2"/>
              <a:gd name="f14" fmla="*/ 0 f8 1"/>
              <a:gd name="f15" fmla="*/ 10800 f9 1"/>
              <a:gd name="f16" fmla="*/ 21600 f9 1"/>
              <a:gd name="f17" fmla="*/ 21600 f8 1"/>
              <a:gd name="f18" fmla="+- f13 0 f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18">
                <a:pos x="f11" y="f12"/>
              </a:cxn>
              <a:cxn ang="f18">
                <a:pos x="f14" y="f15"/>
              </a:cxn>
              <a:cxn ang="f18">
                <a:pos x="f11" y="f16"/>
              </a:cxn>
              <a:cxn ang="f18">
                <a:pos x="f17" y="f15"/>
              </a:cxn>
            </a:cxnLst>
            <a:rect l="l" t="t" r="r" b="b"/>
            <a:pathLst>
              <a:path w="21600" h="21600">
                <a:moveTo>
                  <a:pt x="f5" y="f5"/>
                </a:moveTo>
                <a:lnTo>
                  <a:pt x="f6" y="f5"/>
                </a:lnTo>
                <a:lnTo>
                  <a:pt x="f6" y="f6"/>
                </a:lnTo>
                <a:lnTo>
                  <a:pt x="f5" y="f6"/>
                </a:lnTo>
                <a:lnTo>
                  <a:pt x="f5" y="f5"/>
                </a:lnTo>
                <a:close/>
              </a:path>
            </a:pathLst>
          </a:custGeom>
          <a:solidFill>
            <a:srgbClr val="729FCF"/>
          </a:solidFill>
          <a:ln w="9360" cap="sq">
            <a:solidFill>
              <a:srgbClr val="3465A4"/>
            </a:solidFill>
            <a:prstDash val="solid"/>
            <a:round/>
          </a:ln>
        </p:spPr>
        <p:txBody>
          <a:bodyPr wrap="none" lIns="90000" tIns="69840" rIns="90000" bIns="45000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80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Liberation Sans" pitchFamily="18"/>
                <a:ea typeface="Noto Sans CJK SC Regular" pitchFamily="2"/>
                <a:cs typeface="FreeSans" pitchFamily="2"/>
              </a:rPr>
              <a:t>Agent</a:t>
            </a:r>
          </a:p>
        </p:txBody>
      </p:sp>
      <p:sp>
        <p:nvSpPr>
          <p:cNvPr id="4" name="AutoShape 3">
            <a:extLst>
              <a:ext uri="{FF2B5EF4-FFF2-40B4-BE49-F238E27FC236}">
                <a16:creationId xmlns:a16="http://schemas.microsoft.com/office/drawing/2014/main" id="{5BB445FB-636C-A744-9B39-EEA4A2DB119B}"/>
              </a:ext>
            </a:extLst>
          </p:cNvPr>
          <p:cNvSpPr/>
          <p:nvPr/>
        </p:nvSpPr>
        <p:spPr>
          <a:xfrm>
            <a:off x="7040880" y="2015154"/>
            <a:ext cx="2651039" cy="219456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21600"/>
              <a:gd name="f7" fmla="+- 0 0 0"/>
              <a:gd name="f8" fmla="*/ f3 1 21600"/>
              <a:gd name="f9" fmla="*/ f4 1 21600"/>
              <a:gd name="f10" fmla="*/ f7 f0 1"/>
              <a:gd name="f11" fmla="*/ 10800 f8 1"/>
              <a:gd name="f12" fmla="*/ 0 f9 1"/>
              <a:gd name="f13" fmla="*/ f10 1 f2"/>
              <a:gd name="f14" fmla="*/ 0 f8 1"/>
              <a:gd name="f15" fmla="*/ 10800 f9 1"/>
              <a:gd name="f16" fmla="*/ 21600 f9 1"/>
              <a:gd name="f17" fmla="*/ 21600 f8 1"/>
              <a:gd name="f18" fmla="+- f13 0 f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18">
                <a:pos x="f11" y="f12"/>
              </a:cxn>
              <a:cxn ang="f18">
                <a:pos x="f14" y="f15"/>
              </a:cxn>
              <a:cxn ang="f18">
                <a:pos x="f11" y="f16"/>
              </a:cxn>
              <a:cxn ang="f18">
                <a:pos x="f17" y="f15"/>
              </a:cxn>
            </a:cxnLst>
            <a:rect l="l" t="t" r="r" b="b"/>
            <a:pathLst>
              <a:path w="21600" h="21600">
                <a:moveTo>
                  <a:pt x="f5" y="f5"/>
                </a:moveTo>
                <a:lnTo>
                  <a:pt x="f6" y="f5"/>
                </a:lnTo>
                <a:lnTo>
                  <a:pt x="f6" y="f6"/>
                </a:lnTo>
                <a:lnTo>
                  <a:pt x="f5" y="f6"/>
                </a:lnTo>
                <a:lnTo>
                  <a:pt x="f5" y="f5"/>
                </a:lnTo>
                <a:close/>
              </a:path>
            </a:pathLst>
          </a:custGeom>
          <a:solidFill>
            <a:srgbClr val="729FCF"/>
          </a:solidFill>
          <a:ln w="9360" cap="sq">
            <a:solidFill>
              <a:srgbClr val="3465A4"/>
            </a:solidFill>
            <a:prstDash val="solid"/>
            <a:round/>
          </a:ln>
        </p:spPr>
        <p:txBody>
          <a:bodyPr wrap="none" lIns="90000" tIns="69840" rIns="90000" bIns="45000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80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Liberation Sans" pitchFamily="18"/>
                <a:ea typeface="Noto Sans CJK SC Regular" pitchFamily="2"/>
                <a:cs typeface="FreeSans" pitchFamily="2"/>
              </a:rPr>
              <a:t>World</a:t>
            </a:r>
          </a:p>
        </p:txBody>
      </p:sp>
      <p:sp>
        <p:nvSpPr>
          <p:cNvPr id="5" name="Straight Connector 4">
            <a:extLst>
              <a:ext uri="{FF2B5EF4-FFF2-40B4-BE49-F238E27FC236}">
                <a16:creationId xmlns:a16="http://schemas.microsoft.com/office/drawing/2014/main" id="{1D370BC7-BA1E-004F-B495-8810A1336B6F}"/>
              </a:ext>
            </a:extLst>
          </p:cNvPr>
          <p:cNvSpPr/>
          <p:nvPr/>
        </p:nvSpPr>
        <p:spPr>
          <a:xfrm>
            <a:off x="3931920" y="2289475"/>
            <a:ext cx="2285999" cy="0"/>
          </a:xfrm>
          <a:prstGeom prst="line">
            <a:avLst/>
          </a:prstGeom>
          <a:noFill/>
          <a:ln w="29160">
            <a:solidFill>
              <a:srgbClr val="000000"/>
            </a:solidFill>
            <a:prstDash val="solid"/>
            <a:tailEnd type="arrow"/>
          </a:ln>
        </p:spPr>
        <p:txBody>
          <a:bodyPr wrap="none" lIns="104400" tIns="59400" rIns="104400" bIns="59400" anchor="ctr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6" name="Straight Connector 5">
            <a:extLst>
              <a:ext uri="{FF2B5EF4-FFF2-40B4-BE49-F238E27FC236}">
                <a16:creationId xmlns:a16="http://schemas.microsoft.com/office/drawing/2014/main" id="{4899C91F-EE2C-0C46-A0DB-070268D31EE4}"/>
              </a:ext>
            </a:extLst>
          </p:cNvPr>
          <p:cNvSpPr/>
          <p:nvPr/>
        </p:nvSpPr>
        <p:spPr>
          <a:xfrm flipH="1">
            <a:off x="3931920" y="4026835"/>
            <a:ext cx="2285999" cy="0"/>
          </a:xfrm>
          <a:prstGeom prst="line">
            <a:avLst/>
          </a:prstGeom>
          <a:noFill/>
          <a:ln w="29160">
            <a:solidFill>
              <a:srgbClr val="000000"/>
            </a:solidFill>
            <a:prstDash val="solid"/>
            <a:tailEnd type="arrow"/>
          </a:ln>
        </p:spPr>
        <p:txBody>
          <a:bodyPr wrap="none" lIns="104400" tIns="59400" rIns="104400" bIns="59400" anchor="ctr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75B375-A711-E842-9F1E-21AF5BF91492}"/>
              </a:ext>
            </a:extLst>
          </p:cNvPr>
          <p:cNvSpPr txBox="1"/>
          <p:nvPr/>
        </p:nvSpPr>
        <p:spPr>
          <a:xfrm>
            <a:off x="3749040" y="1649394"/>
            <a:ext cx="2501640" cy="43020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rPr>
              <a:t>Move robot joints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4D3CCB-8BCF-424E-83EF-2F063BBD4E4C}"/>
              </a:ext>
            </a:extLst>
          </p:cNvPr>
          <p:cNvSpPr txBox="1"/>
          <p:nvPr/>
        </p:nvSpPr>
        <p:spPr>
          <a:xfrm>
            <a:off x="3017520" y="3112435"/>
            <a:ext cx="3970800" cy="770039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rPr>
              <a:t>Observe camera image</a:t>
            </a:r>
          </a:p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rPr>
              <a:t>Reward = +1 if coffee in cup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BAEE10D-E96C-9047-9E68-92A222BB5DC5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749040" y="4483315"/>
            <a:ext cx="2012400" cy="2012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8F20772-1586-0441-9BA3-3C89C9F5EDB8}"/>
              </a:ext>
            </a:extLst>
          </p:cNvPr>
          <p:cNvSpPr txBox="1"/>
          <p:nvPr/>
        </p:nvSpPr>
        <p:spPr>
          <a:xfrm>
            <a:off x="2764572" y="6698880"/>
            <a:ext cx="4551480" cy="456119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1">
            <a:spAutoFit/>
          </a:bodyPr>
          <a:lstStyle/>
          <a:p>
            <a:pPr marL="0" marR="0" lvl="0" indent="0" algn="l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2400" b="0" i="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2"/>
                <a:ea typeface="ＭＳ Ｐゴシック" pitchFamily="2"/>
                <a:cs typeface="ＭＳ Ｐゴシック" pitchFamily="2"/>
              </a:rPr>
              <a:t>Goal: maximize coffee produced</a:t>
            </a: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7A1435E4-6B1A-7A44-A68F-EE66A8C90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robot makes coffee</a:t>
            </a:r>
          </a:p>
        </p:txBody>
      </p:sp>
    </p:spTree>
    <p:extLst>
      <p:ext uri="{BB962C8B-B14F-4D97-AF65-F5344CB8AC3E}">
        <p14:creationId xmlns:p14="http://schemas.microsoft.com/office/powerpoint/2010/main" val="23676116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>
            <a:extLst>
              <a:ext uri="{FF2B5EF4-FFF2-40B4-BE49-F238E27FC236}">
                <a16:creationId xmlns:a16="http://schemas.microsoft.com/office/drawing/2014/main" id="{4F04AF3D-B696-CA43-8F6C-783C04ACE675}"/>
              </a:ext>
            </a:extLst>
          </p:cNvPr>
          <p:cNvSpPr/>
          <p:nvPr/>
        </p:nvSpPr>
        <p:spPr>
          <a:xfrm>
            <a:off x="365760" y="2501288"/>
            <a:ext cx="2560319" cy="219456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21600"/>
              <a:gd name="f7" fmla="+- 0 0 0"/>
              <a:gd name="f8" fmla="*/ f3 1 21600"/>
              <a:gd name="f9" fmla="*/ f4 1 21600"/>
              <a:gd name="f10" fmla="*/ f7 f0 1"/>
              <a:gd name="f11" fmla="*/ 10800 f8 1"/>
              <a:gd name="f12" fmla="*/ 0 f9 1"/>
              <a:gd name="f13" fmla="*/ f10 1 f2"/>
              <a:gd name="f14" fmla="*/ 0 f8 1"/>
              <a:gd name="f15" fmla="*/ 10800 f9 1"/>
              <a:gd name="f16" fmla="*/ 21600 f9 1"/>
              <a:gd name="f17" fmla="*/ 21600 f8 1"/>
              <a:gd name="f18" fmla="+- f13 0 f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18">
                <a:pos x="f11" y="f12"/>
              </a:cxn>
              <a:cxn ang="f18">
                <a:pos x="f14" y="f15"/>
              </a:cxn>
              <a:cxn ang="f18">
                <a:pos x="f11" y="f16"/>
              </a:cxn>
              <a:cxn ang="f18">
                <a:pos x="f17" y="f15"/>
              </a:cxn>
            </a:cxnLst>
            <a:rect l="l" t="t" r="r" b="b"/>
            <a:pathLst>
              <a:path w="21600" h="21600">
                <a:moveTo>
                  <a:pt x="f5" y="f5"/>
                </a:moveTo>
                <a:lnTo>
                  <a:pt x="f6" y="f5"/>
                </a:lnTo>
                <a:lnTo>
                  <a:pt x="f6" y="f6"/>
                </a:lnTo>
                <a:lnTo>
                  <a:pt x="f5" y="f6"/>
                </a:lnTo>
                <a:lnTo>
                  <a:pt x="f5" y="f5"/>
                </a:lnTo>
                <a:close/>
              </a:path>
            </a:pathLst>
          </a:custGeom>
          <a:solidFill>
            <a:srgbClr val="729FCF"/>
          </a:solidFill>
          <a:ln w="9360" cap="sq">
            <a:solidFill>
              <a:srgbClr val="3465A4"/>
            </a:solidFill>
            <a:prstDash val="solid"/>
            <a:round/>
          </a:ln>
        </p:spPr>
        <p:txBody>
          <a:bodyPr wrap="none" lIns="90000" tIns="69840" rIns="90000" bIns="45000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80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Liberation Sans" pitchFamily="18"/>
                <a:ea typeface="Noto Sans CJK SC Regular" pitchFamily="2"/>
                <a:cs typeface="FreeSans" pitchFamily="2"/>
              </a:rPr>
              <a:t>Agent</a:t>
            </a:r>
          </a:p>
        </p:txBody>
      </p:sp>
      <p:sp>
        <p:nvSpPr>
          <p:cNvPr id="4" name="AutoShape 3">
            <a:extLst>
              <a:ext uri="{FF2B5EF4-FFF2-40B4-BE49-F238E27FC236}">
                <a16:creationId xmlns:a16="http://schemas.microsoft.com/office/drawing/2014/main" id="{41FEF5AE-2545-B440-AD38-5E1D59DAF3DE}"/>
              </a:ext>
            </a:extLst>
          </p:cNvPr>
          <p:cNvSpPr/>
          <p:nvPr/>
        </p:nvSpPr>
        <p:spPr>
          <a:xfrm>
            <a:off x="7040880" y="2501288"/>
            <a:ext cx="2651039" cy="219456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21600"/>
              <a:gd name="f7" fmla="+- 0 0 0"/>
              <a:gd name="f8" fmla="*/ f3 1 21600"/>
              <a:gd name="f9" fmla="*/ f4 1 21600"/>
              <a:gd name="f10" fmla="*/ f7 f0 1"/>
              <a:gd name="f11" fmla="*/ 10800 f8 1"/>
              <a:gd name="f12" fmla="*/ 0 f9 1"/>
              <a:gd name="f13" fmla="*/ f10 1 f2"/>
              <a:gd name="f14" fmla="*/ 0 f8 1"/>
              <a:gd name="f15" fmla="*/ 10800 f9 1"/>
              <a:gd name="f16" fmla="*/ 21600 f9 1"/>
              <a:gd name="f17" fmla="*/ 21600 f8 1"/>
              <a:gd name="f18" fmla="+- f13 0 f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18">
                <a:pos x="f11" y="f12"/>
              </a:cxn>
              <a:cxn ang="f18">
                <a:pos x="f14" y="f15"/>
              </a:cxn>
              <a:cxn ang="f18">
                <a:pos x="f11" y="f16"/>
              </a:cxn>
              <a:cxn ang="f18">
                <a:pos x="f17" y="f15"/>
              </a:cxn>
            </a:cxnLst>
            <a:rect l="l" t="t" r="r" b="b"/>
            <a:pathLst>
              <a:path w="21600" h="21600">
                <a:moveTo>
                  <a:pt x="f5" y="f5"/>
                </a:moveTo>
                <a:lnTo>
                  <a:pt x="f6" y="f5"/>
                </a:lnTo>
                <a:lnTo>
                  <a:pt x="f6" y="f6"/>
                </a:lnTo>
                <a:lnTo>
                  <a:pt x="f5" y="f6"/>
                </a:lnTo>
                <a:lnTo>
                  <a:pt x="f5" y="f5"/>
                </a:lnTo>
                <a:close/>
              </a:path>
            </a:pathLst>
          </a:custGeom>
          <a:solidFill>
            <a:srgbClr val="729FCF"/>
          </a:solidFill>
          <a:ln w="9360" cap="sq">
            <a:solidFill>
              <a:srgbClr val="3465A4"/>
            </a:solidFill>
            <a:prstDash val="solid"/>
            <a:round/>
          </a:ln>
        </p:spPr>
        <p:txBody>
          <a:bodyPr wrap="none" lIns="90000" tIns="69840" rIns="90000" bIns="45000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80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Liberation Sans" pitchFamily="18"/>
                <a:ea typeface="Noto Sans CJK SC Regular" pitchFamily="2"/>
                <a:cs typeface="FreeSans" pitchFamily="2"/>
              </a:rPr>
              <a:t>World</a:t>
            </a:r>
          </a:p>
        </p:txBody>
      </p:sp>
      <p:sp>
        <p:nvSpPr>
          <p:cNvPr id="5" name="Straight Connector 4">
            <a:extLst>
              <a:ext uri="{FF2B5EF4-FFF2-40B4-BE49-F238E27FC236}">
                <a16:creationId xmlns:a16="http://schemas.microsoft.com/office/drawing/2014/main" id="{FBE90F48-0C9C-9646-A896-9B3602DD57B7}"/>
              </a:ext>
            </a:extLst>
          </p:cNvPr>
          <p:cNvSpPr/>
          <p:nvPr/>
        </p:nvSpPr>
        <p:spPr>
          <a:xfrm>
            <a:off x="3931920" y="2775609"/>
            <a:ext cx="2285999" cy="0"/>
          </a:xfrm>
          <a:prstGeom prst="line">
            <a:avLst/>
          </a:prstGeom>
          <a:noFill/>
          <a:ln w="29160">
            <a:solidFill>
              <a:srgbClr val="000000"/>
            </a:solidFill>
            <a:prstDash val="solid"/>
            <a:tailEnd type="arrow"/>
          </a:ln>
        </p:spPr>
        <p:txBody>
          <a:bodyPr wrap="none" lIns="104400" tIns="59400" rIns="104400" bIns="59400" anchor="ctr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6" name="Straight Connector 5">
            <a:extLst>
              <a:ext uri="{FF2B5EF4-FFF2-40B4-BE49-F238E27FC236}">
                <a16:creationId xmlns:a16="http://schemas.microsoft.com/office/drawing/2014/main" id="{3A36CC63-6428-8740-8BB0-C36AA9D93CBF}"/>
              </a:ext>
            </a:extLst>
          </p:cNvPr>
          <p:cNvSpPr/>
          <p:nvPr/>
        </p:nvSpPr>
        <p:spPr>
          <a:xfrm flipH="1">
            <a:off x="3383280" y="4512969"/>
            <a:ext cx="1737359" cy="0"/>
          </a:xfrm>
          <a:prstGeom prst="line">
            <a:avLst/>
          </a:prstGeom>
          <a:noFill/>
          <a:ln w="29160">
            <a:solidFill>
              <a:srgbClr val="000000"/>
            </a:solidFill>
            <a:prstDash val="solid"/>
            <a:tailEnd type="arrow"/>
          </a:ln>
        </p:spPr>
        <p:txBody>
          <a:bodyPr wrap="none" lIns="104400" tIns="59400" rIns="104400" bIns="59400" anchor="ctr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62E2701-E63F-1E44-8433-F8A168C263AA}"/>
              </a:ext>
            </a:extLst>
          </p:cNvPr>
          <p:cNvSpPr txBox="1"/>
          <p:nvPr/>
        </p:nvSpPr>
        <p:spPr>
          <a:xfrm>
            <a:off x="3200400" y="2162529"/>
            <a:ext cx="2687760" cy="43020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rPr>
              <a:t>Joystick command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6F00BD-323C-4448-8830-9BDC3FA196A1}"/>
              </a:ext>
            </a:extLst>
          </p:cNvPr>
          <p:cNvSpPr txBox="1"/>
          <p:nvPr/>
        </p:nvSpPr>
        <p:spPr>
          <a:xfrm>
            <a:off x="3291839" y="3598569"/>
            <a:ext cx="1957680" cy="110988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 cap="none" dirty="0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rPr>
              <a:t>Observe</a:t>
            </a:r>
          </a:p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 cap="none" dirty="0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rPr>
              <a:t>screen pixels</a:t>
            </a:r>
          </a:p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400" b="0" i="0" u="none" strike="noStrike" kern="1200" cap="none" dirty="0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683C039-8A8A-F246-B95A-B0AB7D76A162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6035040" y="1942929"/>
            <a:ext cx="731519" cy="7556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163C528-46CB-E24E-8027-07F3790B1B73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5474160" y="3964329"/>
            <a:ext cx="1383840" cy="1037519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ED0B73B-C395-A741-A520-1BCE94092A1D}"/>
              </a:ext>
            </a:extLst>
          </p:cNvPr>
          <p:cNvSpPr txBox="1"/>
          <p:nvPr/>
        </p:nvSpPr>
        <p:spPr>
          <a:xfrm>
            <a:off x="3566160" y="5153049"/>
            <a:ext cx="3170880" cy="43020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rPr>
              <a:t>Reward = game score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963FD4-B286-944B-B6C2-2B8AE3A19A10}"/>
              </a:ext>
            </a:extLst>
          </p:cNvPr>
          <p:cNvSpPr txBox="1"/>
          <p:nvPr/>
        </p:nvSpPr>
        <p:spPr>
          <a:xfrm>
            <a:off x="3120479" y="6698880"/>
            <a:ext cx="3958560" cy="456119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1">
            <a:spAutoFit/>
          </a:bodyPr>
          <a:lstStyle/>
          <a:p>
            <a:pPr marL="0" marR="0" lvl="0" indent="0" algn="l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2400" b="0" i="0" u="none" strike="noStrike" cap="none" baseline="0">
                <a:ln>
                  <a:noFill/>
                </a:ln>
                <a:solidFill>
                  <a:srgbClr val="000000"/>
                </a:solidFill>
                <a:latin typeface="Arial" pitchFamily="2"/>
                <a:ea typeface="ＭＳ Ｐゴシック" pitchFamily="2"/>
                <a:cs typeface="ＭＳ Ｐゴシック" pitchFamily="2"/>
              </a:rPr>
              <a:t>Goal: maximize game score</a:t>
            </a: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E12A20E2-CA40-8A4E-804E-5AC3DADEF4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agent plays pong</a:t>
            </a:r>
          </a:p>
        </p:txBody>
      </p:sp>
    </p:spTree>
    <p:extLst>
      <p:ext uri="{BB962C8B-B14F-4D97-AF65-F5344CB8AC3E}">
        <p14:creationId xmlns:p14="http://schemas.microsoft.com/office/powerpoint/2010/main" val="17419514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3370C-6C22-F144-933A-B32DF7BD9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reinforcement learning?</a:t>
            </a:r>
          </a:p>
        </p:txBody>
      </p:sp>
      <p:pic>
        <p:nvPicPr>
          <p:cNvPr id="4" name="Picture 1">
            <a:extLst>
              <a:ext uri="{FF2B5EF4-FFF2-40B4-BE49-F238E27FC236}">
                <a16:creationId xmlns:a16="http://schemas.microsoft.com/office/drawing/2014/main" id="{B5F192F5-774B-CD41-B616-9CF54D1EAB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27" t="23051" r="27879" b="13101"/>
          <a:stretch/>
        </p:blipFill>
        <p:spPr bwMode="auto">
          <a:xfrm>
            <a:off x="2889504" y="1694687"/>
            <a:ext cx="4364736" cy="46939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387713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>
            <a:extLst>
              <a:ext uri="{FF2B5EF4-FFF2-40B4-BE49-F238E27FC236}">
                <a16:creationId xmlns:a16="http://schemas.microsoft.com/office/drawing/2014/main" id="{0922B37C-A15D-0A4E-91E1-8B1D19B740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49" t="19735" r="28242" b="8622"/>
          <a:stretch/>
        </p:blipFill>
        <p:spPr bwMode="auto">
          <a:xfrm>
            <a:off x="2901696" y="1450847"/>
            <a:ext cx="4315968" cy="52669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92D2A6E4-8D92-1443-8996-D157182B18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reinforcement learning?</a:t>
            </a:r>
          </a:p>
        </p:txBody>
      </p:sp>
    </p:spTree>
    <p:extLst>
      <p:ext uri="{BB962C8B-B14F-4D97-AF65-F5344CB8AC3E}">
        <p14:creationId xmlns:p14="http://schemas.microsoft.com/office/powerpoint/2010/main" val="29497527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>
            <a:extLst>
              <a:ext uri="{FF2B5EF4-FFF2-40B4-BE49-F238E27FC236}">
                <a16:creationId xmlns:a16="http://schemas.microsoft.com/office/drawing/2014/main" id="{0922B37C-A15D-0A4E-91E1-8B1D19B740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49" t="19735" r="28242" b="8622"/>
          <a:stretch/>
        </p:blipFill>
        <p:spPr bwMode="auto">
          <a:xfrm>
            <a:off x="2901696" y="1450847"/>
            <a:ext cx="4315968" cy="52669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" name="Text Box 2">
            <a:extLst>
              <a:ext uri="{FF2B5EF4-FFF2-40B4-BE49-F238E27FC236}">
                <a16:creationId xmlns:a16="http://schemas.microsoft.com/office/drawing/2014/main" id="{B662B950-2083-8441-AF93-9AB2A629BA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18238" y="5668963"/>
            <a:ext cx="3657600" cy="731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60876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r>
              <a:rPr lang="en-US" altLang="en-US" dirty="0"/>
              <a:t>Sometimes the world has noise</a:t>
            </a:r>
            <a:br>
              <a:rPr lang="en-US" altLang="en-US" dirty="0"/>
            </a:br>
            <a:r>
              <a:rPr lang="en-US" altLang="en-US" dirty="0"/>
              <a:t>(effects of actions are stochastic)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B1043C7-BFE6-374A-AEBF-9A3ABB38DE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reinforcement learning?</a:t>
            </a:r>
          </a:p>
        </p:txBody>
      </p:sp>
    </p:spTree>
    <p:extLst>
      <p:ext uri="{BB962C8B-B14F-4D97-AF65-F5344CB8AC3E}">
        <p14:creationId xmlns:p14="http://schemas.microsoft.com/office/powerpoint/2010/main" val="27597817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">
            <a:extLst>
              <a:ext uri="{FF2B5EF4-FFF2-40B4-BE49-F238E27FC236}">
                <a16:creationId xmlns:a16="http://schemas.microsoft.com/office/drawing/2014/main" id="{7F97C732-144D-6E4A-850D-6901ACA834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61" t="20730" r="29940" b="7383"/>
          <a:stretch/>
        </p:blipFill>
        <p:spPr bwMode="auto">
          <a:xfrm>
            <a:off x="3023616" y="1523999"/>
            <a:ext cx="4023360" cy="5284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" name="Text Box 2">
            <a:extLst>
              <a:ext uri="{FF2B5EF4-FFF2-40B4-BE49-F238E27FC236}">
                <a16:creationId xmlns:a16="http://schemas.microsoft.com/office/drawing/2014/main" id="{B662B950-2083-8441-AF93-9AB2A629BA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18238" y="5668963"/>
            <a:ext cx="3657600" cy="731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60876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r>
              <a:rPr lang="en-US" altLang="en-US" dirty="0"/>
              <a:t>Sometimes the world has noise</a:t>
            </a:r>
            <a:br>
              <a:rPr lang="en-US" altLang="en-US" dirty="0"/>
            </a:br>
            <a:r>
              <a:rPr lang="en-US" altLang="en-US" dirty="0"/>
              <a:t>(effects of actions are stochastic)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6319951-B5AF-2E41-95BD-3F39B4DEA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reinforcement learning?</a:t>
            </a:r>
          </a:p>
        </p:txBody>
      </p:sp>
    </p:spTree>
    <p:extLst>
      <p:ext uri="{BB962C8B-B14F-4D97-AF65-F5344CB8AC3E}">
        <p14:creationId xmlns:p14="http://schemas.microsoft.com/office/powerpoint/2010/main" val="15581190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Book</a:t>
            </a:r>
            <a:endParaRPr dirty="0"/>
          </a:p>
        </p:txBody>
      </p:sp>
      <p:sp>
        <p:nvSpPr>
          <p:cNvPr id="136" name="Shape 136"/>
          <p:cNvSpPr>
            <a:spLocks noGrp="1"/>
          </p:cNvSpPr>
          <p:nvPr>
            <p:ph type="body" idx="1"/>
          </p:nvPr>
        </p:nvSpPr>
        <p:spPr>
          <a:xfrm>
            <a:off x="503999" y="2670048"/>
            <a:ext cx="9071640" cy="3483431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516600" lvl="1" indent="-258300" defTabSz="289800">
              <a:spcBef>
                <a:spcPts val="1628"/>
              </a:spcBef>
              <a:defRPr sz="2943"/>
            </a:pPr>
            <a:r>
              <a:rPr dirty="0"/>
              <a:t>Required</a:t>
            </a:r>
          </a:p>
          <a:p>
            <a:pPr marL="774902" lvl="2" indent="-258300" defTabSz="289800">
              <a:spcBef>
                <a:spcPts val="1628"/>
              </a:spcBef>
              <a:defRPr sz="2943"/>
            </a:pPr>
            <a:r>
              <a:rPr lang="en-US" dirty="0"/>
              <a:t>Reinforcement Learning: An Introduction (</a:t>
            </a:r>
            <a:r>
              <a:rPr lang="en-US" b="1" dirty="0"/>
              <a:t>2</a:t>
            </a:r>
            <a:r>
              <a:rPr lang="en-US" b="1" baseline="30000" dirty="0"/>
              <a:t>nd</a:t>
            </a:r>
            <a:r>
              <a:rPr lang="en-US" b="1" dirty="0"/>
              <a:t> edition</a:t>
            </a:r>
            <a:r>
              <a:rPr lang="en-US" dirty="0"/>
              <a:t>), </a:t>
            </a:r>
            <a:r>
              <a:rPr lang="en-US" dirty="0">
                <a:hlinkClick r:id="rId2"/>
              </a:rPr>
              <a:t>http://incompleteideas.net/book/the-book-2nd.html</a:t>
            </a:r>
            <a:endParaRPr lang="en-US" dirty="0"/>
          </a:p>
          <a:p>
            <a:pPr marL="371307" lvl="1" indent="-258300" defTabSz="289800">
              <a:spcBef>
                <a:spcPts val="1628"/>
              </a:spcBef>
              <a:defRPr sz="2943"/>
            </a:pPr>
            <a:r>
              <a:rPr lang="en-US" dirty="0"/>
              <a:t>Extra</a:t>
            </a:r>
            <a:endParaRPr dirty="0"/>
          </a:p>
          <a:p>
            <a:pPr marL="774902" lvl="2" indent="-258300" defTabSz="289800">
              <a:spcBef>
                <a:spcPts val="1628"/>
              </a:spcBef>
              <a:defRPr sz="2943"/>
            </a:pPr>
            <a:r>
              <a:rPr lang="en-US" dirty="0"/>
              <a:t>We’ll supplement with papers and other text for more advanced material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0A68DFF-86B7-C54E-82A4-0A226E4D9D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9312" y="253348"/>
            <a:ext cx="2126327" cy="2930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051084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>
            <a:extLst>
              <a:ext uri="{FF2B5EF4-FFF2-40B4-BE49-F238E27FC236}">
                <a16:creationId xmlns:a16="http://schemas.microsoft.com/office/drawing/2014/main" id="{2FE0C70A-0B4D-F445-89F5-CB569FA374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67" t="20067" r="30424" b="8789"/>
          <a:stretch/>
        </p:blipFill>
        <p:spPr bwMode="auto">
          <a:xfrm>
            <a:off x="3084576" y="1475231"/>
            <a:ext cx="3913632" cy="52303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A8C6ED9-3C1E-484C-A8E6-071AF57A4E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reinforcement learning?</a:t>
            </a:r>
          </a:p>
        </p:txBody>
      </p:sp>
    </p:spTree>
    <p:extLst>
      <p:ext uri="{BB962C8B-B14F-4D97-AF65-F5344CB8AC3E}">
        <p14:creationId xmlns:p14="http://schemas.microsoft.com/office/powerpoint/2010/main" val="29860733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7B88B6-10D0-4C4E-9CEF-C21DE0C8C4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3043" y="3779837"/>
            <a:ext cx="8694539" cy="302912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(Many time steps later…) 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803AEC8-56D9-7746-AB4B-34C97312D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reinforcement learning?</a:t>
            </a:r>
          </a:p>
        </p:txBody>
      </p:sp>
    </p:spTree>
    <p:extLst>
      <p:ext uri="{BB962C8B-B14F-4D97-AF65-F5344CB8AC3E}">
        <p14:creationId xmlns:p14="http://schemas.microsoft.com/office/powerpoint/2010/main" val="28832110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>
            <a:extLst>
              <a:ext uri="{FF2B5EF4-FFF2-40B4-BE49-F238E27FC236}">
                <a16:creationId xmlns:a16="http://schemas.microsoft.com/office/drawing/2014/main" id="{C3260B91-DBF2-8641-9343-9E19F0A799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67" t="20398" r="30303" b="9618"/>
          <a:stretch/>
        </p:blipFill>
        <p:spPr bwMode="auto">
          <a:xfrm>
            <a:off x="3084576" y="1499615"/>
            <a:ext cx="3925824" cy="5145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B1EF2875-3A58-004D-85F0-CF094AF5D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reinforcement learning?</a:t>
            </a:r>
          </a:p>
        </p:txBody>
      </p:sp>
    </p:spTree>
    <p:extLst>
      <p:ext uri="{BB962C8B-B14F-4D97-AF65-F5344CB8AC3E}">
        <p14:creationId xmlns:p14="http://schemas.microsoft.com/office/powerpoint/2010/main" val="21682737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>
            <a:extLst>
              <a:ext uri="{FF2B5EF4-FFF2-40B4-BE49-F238E27FC236}">
                <a16:creationId xmlns:a16="http://schemas.microsoft.com/office/drawing/2014/main" id="{52C3458E-0090-F742-8C45-DCD7A44809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18" t="20564" r="30424" b="9120"/>
          <a:stretch/>
        </p:blipFill>
        <p:spPr bwMode="auto">
          <a:xfrm>
            <a:off x="2999232" y="1511809"/>
            <a:ext cx="3998976" cy="51694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0362D36-226C-8E4D-801E-8F2CA10918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reinforcement learning?</a:t>
            </a:r>
          </a:p>
        </p:txBody>
      </p:sp>
    </p:spTree>
    <p:extLst>
      <p:ext uri="{BB962C8B-B14F-4D97-AF65-F5344CB8AC3E}">
        <p14:creationId xmlns:p14="http://schemas.microsoft.com/office/powerpoint/2010/main" val="31254640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>
            <a:extLst>
              <a:ext uri="{FF2B5EF4-FFF2-40B4-BE49-F238E27FC236}">
                <a16:creationId xmlns:a16="http://schemas.microsoft.com/office/drawing/2014/main" id="{E2FC3F24-A099-DE49-840F-3A29C08D83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46" t="20566" r="30667" b="7383"/>
          <a:stretch/>
        </p:blipFill>
        <p:spPr bwMode="auto">
          <a:xfrm>
            <a:off x="3072384" y="1511807"/>
            <a:ext cx="3901440" cy="52971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C481008-2712-004B-A512-8DAF37191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reinforcement learning?</a:t>
            </a:r>
          </a:p>
        </p:txBody>
      </p:sp>
    </p:spTree>
    <p:extLst>
      <p:ext uri="{BB962C8B-B14F-4D97-AF65-F5344CB8AC3E}">
        <p14:creationId xmlns:p14="http://schemas.microsoft.com/office/powerpoint/2010/main" val="8251641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7B88B6-10D0-4C4E-9CEF-C21DE0C8C4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3043" y="3779837"/>
            <a:ext cx="8694539" cy="302912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(Reset and try again)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BBCDF4D-669E-734C-BDA9-0AB920BC71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reinforcement learning?</a:t>
            </a:r>
          </a:p>
        </p:txBody>
      </p:sp>
    </p:spTree>
    <p:extLst>
      <p:ext uri="{BB962C8B-B14F-4D97-AF65-F5344CB8AC3E}">
        <p14:creationId xmlns:p14="http://schemas.microsoft.com/office/powerpoint/2010/main" val="18726741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>
            <a:extLst>
              <a:ext uri="{FF2B5EF4-FFF2-40B4-BE49-F238E27FC236}">
                <a16:creationId xmlns:a16="http://schemas.microsoft.com/office/drawing/2014/main" id="{FFD36522-CF40-C84E-9E3F-2F078D2571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061" b="8789"/>
          <a:stretch/>
        </p:blipFill>
        <p:spPr bwMode="auto">
          <a:xfrm>
            <a:off x="0" y="1548385"/>
            <a:ext cx="10058400" cy="5157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92AD0439-5F1D-7E47-9FE9-BE597C07A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reinforcement learning?</a:t>
            </a:r>
          </a:p>
        </p:txBody>
      </p:sp>
    </p:spTree>
    <p:extLst>
      <p:ext uri="{BB962C8B-B14F-4D97-AF65-F5344CB8AC3E}">
        <p14:creationId xmlns:p14="http://schemas.microsoft.com/office/powerpoint/2010/main" val="429150705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>
            <a:extLst>
              <a:ext uri="{FF2B5EF4-FFF2-40B4-BE49-F238E27FC236}">
                <a16:creationId xmlns:a16="http://schemas.microsoft.com/office/drawing/2014/main" id="{A89D585C-4E0E-B04B-89D9-FFB6234B96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69" b="8623"/>
          <a:stretch/>
        </p:blipFill>
        <p:spPr bwMode="auto">
          <a:xfrm>
            <a:off x="0" y="1438657"/>
            <a:ext cx="10058400" cy="52791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B4F69D2A-DA24-434D-B2F4-2DA729B77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reinforcement learning?</a:t>
            </a:r>
          </a:p>
        </p:txBody>
      </p:sp>
    </p:spTree>
    <p:extLst>
      <p:ext uri="{BB962C8B-B14F-4D97-AF65-F5344CB8AC3E}">
        <p14:creationId xmlns:p14="http://schemas.microsoft.com/office/powerpoint/2010/main" val="74561731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1" name="Picture 1">
            <a:extLst>
              <a:ext uri="{FF2B5EF4-FFF2-40B4-BE49-F238E27FC236}">
                <a16:creationId xmlns:a16="http://schemas.microsoft.com/office/drawing/2014/main" id="{31CDB692-89B8-374B-95FE-7FB457E18A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901" b="7959"/>
          <a:stretch/>
        </p:blipFill>
        <p:spPr bwMode="auto">
          <a:xfrm>
            <a:off x="0" y="1463041"/>
            <a:ext cx="10058400" cy="53035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B90CC9B3-C135-8C4A-BFA4-403A30673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043" y="402484"/>
            <a:ext cx="8694539" cy="1461188"/>
          </a:xfrm>
        </p:spPr>
        <p:txBody>
          <a:bodyPr/>
          <a:lstStyle/>
          <a:p>
            <a:r>
              <a:rPr lang="en-US" dirty="0"/>
              <a:t>What is reinforcement learning?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7371B-1231-494B-B2C1-4BF8B2B25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Technical intro to RL</a:t>
            </a:r>
          </a:p>
        </p:txBody>
      </p:sp>
      <p:pic>
        <p:nvPicPr>
          <p:cNvPr id="4" name="Picture 1">
            <a:extLst>
              <a:ext uri="{FF2B5EF4-FFF2-40B4-BE49-F238E27FC236}">
                <a16:creationId xmlns:a16="http://schemas.microsoft.com/office/drawing/2014/main" id="{1CC22784-E3EF-2F41-A45E-B491DA501F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092" r="1940" b="42620"/>
          <a:stretch/>
        </p:blipFill>
        <p:spPr bwMode="auto">
          <a:xfrm>
            <a:off x="108648" y="2572513"/>
            <a:ext cx="9863328" cy="31089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423475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EEFCF6-077E-4141-A38F-4986A400D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216D8E-8D35-F64E-8FD1-9A15D0A8FE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Posted on the website/syllabus</a:t>
            </a:r>
          </a:p>
          <a:p>
            <a:r>
              <a:rPr lang="en-US" sz="3200" dirty="0"/>
              <a:t>Please read the listed sections before class</a:t>
            </a:r>
          </a:p>
          <a:p>
            <a:r>
              <a:rPr lang="en-US" sz="3200" dirty="0"/>
              <a:t>Chapter 2 of SB due next class</a:t>
            </a:r>
          </a:p>
          <a:p>
            <a:r>
              <a:rPr lang="en-US" sz="3200" dirty="0"/>
              <a:t>Please read Chapter 1 as well (it is just an overview)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4A252B-8B49-8946-B8CC-07D2E7C545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9312" y="253348"/>
            <a:ext cx="2126327" cy="2930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770615"/>
      </p:ext>
    </p:extLst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>
            <a:extLst>
              <a:ext uri="{FF2B5EF4-FFF2-40B4-BE49-F238E27FC236}">
                <a16:creationId xmlns:a16="http://schemas.microsoft.com/office/drawing/2014/main" id="{76E5719E-2484-6C4A-98D5-77C049C001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61" b="28856"/>
          <a:stretch/>
        </p:blipFill>
        <p:spPr bwMode="auto">
          <a:xfrm>
            <a:off x="0" y="1438657"/>
            <a:ext cx="10058400" cy="41452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089F22D-2C48-3947-A62F-EF55D34150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043" y="402484"/>
            <a:ext cx="8694539" cy="1036173"/>
          </a:xfrm>
        </p:spPr>
        <p:txBody>
          <a:bodyPr/>
          <a:lstStyle/>
          <a:p>
            <a:r>
              <a:rPr lang="en-US" dirty="0"/>
              <a:t>Technical intro to RL</a:t>
            </a:r>
          </a:p>
        </p:txBody>
      </p:sp>
    </p:spTree>
    <p:extLst>
      <p:ext uri="{BB962C8B-B14F-4D97-AF65-F5344CB8AC3E}">
        <p14:creationId xmlns:p14="http://schemas.microsoft.com/office/powerpoint/2010/main" val="113908634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>
            <a:extLst>
              <a:ext uri="{FF2B5EF4-FFF2-40B4-BE49-F238E27FC236}">
                <a16:creationId xmlns:a16="http://schemas.microsoft.com/office/drawing/2014/main" id="{76E5719E-2484-6C4A-98D5-77C049C001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61" b="20232"/>
          <a:stretch/>
        </p:blipFill>
        <p:spPr bwMode="auto">
          <a:xfrm>
            <a:off x="0" y="1438657"/>
            <a:ext cx="10058400" cy="4779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089F22D-2C48-3947-A62F-EF55D34150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043" y="402484"/>
            <a:ext cx="8694539" cy="1036173"/>
          </a:xfrm>
        </p:spPr>
        <p:txBody>
          <a:bodyPr/>
          <a:lstStyle/>
          <a:p>
            <a:r>
              <a:rPr lang="en-US" dirty="0"/>
              <a:t>Technical intro to RL</a:t>
            </a:r>
          </a:p>
        </p:txBody>
      </p:sp>
    </p:spTree>
    <p:extLst>
      <p:ext uri="{BB962C8B-B14F-4D97-AF65-F5344CB8AC3E}">
        <p14:creationId xmlns:p14="http://schemas.microsoft.com/office/powerpoint/2010/main" val="83468506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>
            <a:extLst>
              <a:ext uri="{FF2B5EF4-FFF2-40B4-BE49-F238E27FC236}">
                <a16:creationId xmlns:a16="http://schemas.microsoft.com/office/drawing/2014/main" id="{76E5719E-2484-6C4A-98D5-77C049C001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61" b="12192"/>
          <a:stretch/>
        </p:blipFill>
        <p:spPr bwMode="auto">
          <a:xfrm>
            <a:off x="0" y="1438657"/>
            <a:ext cx="10058400" cy="53703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089F22D-2C48-3947-A62F-EF55D34150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043" y="402484"/>
            <a:ext cx="8694539" cy="1036173"/>
          </a:xfrm>
        </p:spPr>
        <p:txBody>
          <a:bodyPr/>
          <a:lstStyle/>
          <a:p>
            <a:r>
              <a:rPr lang="en-US" dirty="0"/>
              <a:t>Technical intro to RL</a:t>
            </a:r>
          </a:p>
        </p:txBody>
      </p:sp>
    </p:spTree>
    <p:extLst>
      <p:ext uri="{BB962C8B-B14F-4D97-AF65-F5344CB8AC3E}">
        <p14:creationId xmlns:p14="http://schemas.microsoft.com/office/powerpoint/2010/main" val="130622248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89F22D-2C48-3947-A62F-EF55D34150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043" y="402484"/>
            <a:ext cx="8694539" cy="1036173"/>
          </a:xfrm>
        </p:spPr>
        <p:txBody>
          <a:bodyPr/>
          <a:lstStyle/>
          <a:p>
            <a:r>
              <a:rPr lang="en-US" dirty="0"/>
              <a:t>Technical intro to RL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A5295B-1658-6444-8CDD-639138966A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1">
            <a:extLst>
              <a:ext uri="{FF2B5EF4-FFF2-40B4-BE49-F238E27FC236}">
                <a16:creationId xmlns:a16="http://schemas.microsoft.com/office/drawing/2014/main" id="{76E5719E-2484-6C4A-98D5-77C049C001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61" b="6135"/>
          <a:stretch/>
        </p:blipFill>
        <p:spPr bwMode="auto">
          <a:xfrm>
            <a:off x="0" y="1438657"/>
            <a:ext cx="10058400" cy="58155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3822219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41043B-D976-E444-A30E-9B160E98C7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RL?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C9F88F-D0D0-1345-A95D-66D9EB8B1C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1">
            <a:extLst>
              <a:ext uri="{FF2B5EF4-FFF2-40B4-BE49-F238E27FC236}">
                <a16:creationId xmlns:a16="http://schemas.microsoft.com/office/drawing/2014/main" id="{9646572B-6411-E74A-BB15-C24A2579F6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067" b="7383"/>
          <a:stretch/>
        </p:blipFill>
        <p:spPr bwMode="auto">
          <a:xfrm>
            <a:off x="0" y="1475233"/>
            <a:ext cx="10058400" cy="53337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6175371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5D3121-8FDD-034E-8C01-B33A98597D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Interlude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4A696F-CFFE-DA40-B0BA-E4E8B3BA26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3200" dirty="0">
                <a:cs typeface="Arial" panose="020B0604020202020204" pitchFamily="34" charset="0"/>
              </a:rPr>
              <a:t>Reinforcement learning is very general</a:t>
            </a:r>
            <a:br>
              <a:rPr lang="en-US" altLang="en-US" sz="3200" dirty="0">
                <a:cs typeface="Arial" panose="020B0604020202020204" pitchFamily="34" charset="0"/>
              </a:rPr>
            </a:br>
            <a:r>
              <a:rPr lang="en-US" altLang="en-US" sz="3200" dirty="0">
                <a:cs typeface="Arial" panose="020B0604020202020204" pitchFamily="34" charset="0"/>
              </a:rPr>
              <a:t>and has demonstrated promise</a:t>
            </a:r>
          </a:p>
          <a:p>
            <a:r>
              <a:rPr lang="en-US" altLang="en-US" sz="3200" dirty="0">
                <a:cs typeface="Arial" panose="020B0604020202020204" pitchFamily="34" charset="0"/>
              </a:rPr>
              <a:t>However, RL is a very challenging problem</a:t>
            </a:r>
            <a:br>
              <a:rPr lang="en-US" altLang="en-US" sz="3200" dirty="0">
                <a:cs typeface="Arial" panose="020B0604020202020204" pitchFamily="34" charset="0"/>
              </a:rPr>
            </a:br>
            <a:r>
              <a:rPr lang="en-US" altLang="en-US" sz="3200" dirty="0">
                <a:cs typeface="Arial" panose="020B0604020202020204" pitchFamily="34" charset="0"/>
              </a:rPr>
              <a:t>and is still very much a research field</a:t>
            </a:r>
          </a:p>
        </p:txBody>
      </p:sp>
    </p:spTree>
    <p:extLst>
      <p:ext uri="{BB962C8B-B14F-4D97-AF65-F5344CB8AC3E}">
        <p14:creationId xmlns:p14="http://schemas.microsoft.com/office/powerpoint/2010/main" val="18200165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00F96-BFF6-1C4F-BF4A-E749F6F2C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Q-networks (DQN) (2015)</a:t>
            </a:r>
          </a:p>
        </p:txBody>
      </p:sp>
      <p:pic>
        <p:nvPicPr>
          <p:cNvPr id="4" name="Picture 1">
            <a:extLst>
              <a:ext uri="{FF2B5EF4-FFF2-40B4-BE49-F238E27FC236}">
                <a16:creationId xmlns:a16="http://schemas.microsoft.com/office/drawing/2014/main" id="{05448BDD-BC6B-5D4A-A542-93787A0873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241" b="8624"/>
          <a:stretch/>
        </p:blipFill>
        <p:spPr bwMode="auto">
          <a:xfrm>
            <a:off x="0" y="1658113"/>
            <a:ext cx="10058400" cy="53766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6488135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551668-803A-0349-8270-EFE49B60D7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DQN on Breakout</a:t>
            </a:r>
          </a:p>
        </p:txBody>
      </p:sp>
      <p:pic>
        <p:nvPicPr>
          <p:cNvPr id="4" name="Online Media 3" descr="DQN Breakout">
            <a:hlinkClick r:id="" action="ppaction://media"/>
            <a:extLst>
              <a:ext uri="{FF2B5EF4-FFF2-40B4-BE49-F238E27FC236}">
                <a16:creationId xmlns:a16="http://schemas.microsoft.com/office/drawing/2014/main" id="{1A816108-11A2-B046-B38B-41C20DEABB1A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342496" y="2012950"/>
            <a:ext cx="7395633" cy="554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712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5DF82D-35F0-4B48-AEE4-96B71D8BA6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Are we done?</a:t>
            </a:r>
          </a:p>
        </p:txBody>
      </p:sp>
      <p:pic>
        <p:nvPicPr>
          <p:cNvPr id="4" name="Picture 1">
            <a:extLst>
              <a:ext uri="{FF2B5EF4-FFF2-40B4-BE49-F238E27FC236}">
                <a16:creationId xmlns:a16="http://schemas.microsoft.com/office/drawing/2014/main" id="{649D453E-518C-A740-AED5-E57552A9EC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11" t="14428" r="15185" b="11991"/>
          <a:stretch/>
        </p:blipFill>
        <p:spPr bwMode="auto">
          <a:xfrm>
            <a:off x="1429010" y="1689923"/>
            <a:ext cx="7222604" cy="57800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8117363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57D2-4035-2340-AF17-96FD13ABA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Are we done?</a:t>
            </a:r>
          </a:p>
        </p:txBody>
      </p:sp>
      <p:pic>
        <p:nvPicPr>
          <p:cNvPr id="4" name="Picture 1">
            <a:extLst>
              <a:ext uri="{FF2B5EF4-FFF2-40B4-BE49-F238E27FC236}">
                <a16:creationId xmlns:a16="http://schemas.microsoft.com/office/drawing/2014/main" id="{2994351B-2249-0B4C-BF88-FA42FE14C3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76" t="18893" r="8285" b="9943"/>
          <a:stretch/>
        </p:blipFill>
        <p:spPr bwMode="auto">
          <a:xfrm>
            <a:off x="693043" y="1724628"/>
            <a:ext cx="8641621" cy="543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0037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3043" y="2012414"/>
            <a:ext cx="9133709" cy="2718082"/>
          </a:xfrm>
        </p:spPr>
        <p:txBody>
          <a:bodyPr>
            <a:normAutofit fontScale="40000" lnSpcReduction="20000"/>
          </a:bodyPr>
          <a:lstStyle/>
          <a:p>
            <a:pPr>
              <a:spcBef>
                <a:spcPts val="2365"/>
              </a:spcBef>
            </a:pPr>
            <a:r>
              <a:rPr lang="en-US" sz="4000" dirty="0"/>
              <a:t>A mix of written and programming problems (typically with Python and </a:t>
            </a:r>
            <a:r>
              <a:rPr lang="en-US" sz="4000" dirty="0" err="1"/>
              <a:t>PyTorch</a:t>
            </a:r>
            <a:r>
              <a:rPr lang="en-US" sz="4000" dirty="0"/>
              <a:t>) </a:t>
            </a:r>
          </a:p>
          <a:p>
            <a:pPr>
              <a:spcBef>
                <a:spcPts val="2365"/>
              </a:spcBef>
            </a:pPr>
            <a:r>
              <a:rPr lang="en-US" sz="4000" dirty="0"/>
              <a:t>Answer questions and code up RL algorithms to test on standard benchmarks</a:t>
            </a:r>
          </a:p>
          <a:p>
            <a:pPr>
              <a:spcBef>
                <a:spcPts val="2365"/>
              </a:spcBef>
            </a:pPr>
            <a:r>
              <a:rPr lang="en-US" sz="4000" dirty="0"/>
              <a:t>Can discuss problems with others, but each student should turn in their own answers</a:t>
            </a:r>
          </a:p>
          <a:p>
            <a:pPr>
              <a:spcBef>
                <a:spcPts val="2365"/>
              </a:spcBef>
            </a:pPr>
            <a:r>
              <a:rPr lang="en-US" sz="4000" dirty="0"/>
              <a:t>Due approximately weekly</a:t>
            </a:r>
          </a:p>
          <a:p>
            <a:pPr lvl="1">
              <a:spcBef>
                <a:spcPts val="2365"/>
              </a:spcBef>
            </a:pPr>
            <a:r>
              <a:rPr lang="en-US" sz="4000" dirty="0"/>
              <a:t>The first one (just setting up) is due next Wednesday!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485078-7EA3-DA4E-8867-A0693378C0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8639" y="4609662"/>
            <a:ext cx="2667000" cy="2540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46C1D27-5316-B24A-B17E-35719FE387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043" y="4609662"/>
            <a:ext cx="2758663" cy="2674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622788"/>
      </p:ext>
    </p:extLst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D8FCAD-FD55-DA4D-9FCE-F398BE02D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043" y="402484"/>
            <a:ext cx="9069740" cy="1461188"/>
          </a:xfrm>
        </p:spPr>
        <p:txBody>
          <a:bodyPr>
            <a:normAutofit/>
          </a:bodyPr>
          <a:lstStyle/>
          <a:p>
            <a:r>
              <a:rPr lang="en-US" sz="4400" dirty="0"/>
              <a:t>Problem: Hyperparameters (e.g., DQN)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F8A4EC-40C5-7C4B-BA2E-BB4FF0FF0B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1">
            <a:extLst>
              <a:ext uri="{FF2B5EF4-FFF2-40B4-BE49-F238E27FC236}">
                <a16:creationId xmlns:a16="http://schemas.microsoft.com/office/drawing/2014/main" id="{94A15A7E-AC66-E24F-907A-F1CD7859D2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2" t="16689" r="3568" b="6164"/>
          <a:stretch/>
        </p:blipFill>
        <p:spPr bwMode="auto">
          <a:xfrm>
            <a:off x="317841" y="1678329"/>
            <a:ext cx="9444942" cy="56715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1520937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4ABD8C-EE8F-5046-8D8F-29449A64FE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643" y="237642"/>
            <a:ext cx="9722734" cy="1139745"/>
          </a:xfrm>
        </p:spPr>
        <p:txBody>
          <a:bodyPr>
            <a:normAutofit/>
          </a:bodyPr>
          <a:lstStyle/>
          <a:p>
            <a:r>
              <a:rPr lang="en-US" sz="3600" dirty="0"/>
              <a:t>Problem: Reward engineering (+ hyperparameters)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C8D748-1C06-4846-B8C0-0C0DA3D18D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1">
            <a:extLst>
              <a:ext uri="{FF2B5EF4-FFF2-40B4-BE49-F238E27FC236}">
                <a16:creationId xmlns:a16="http://schemas.microsoft.com/office/drawing/2014/main" id="{08A42475-39C0-0F4F-ACD6-EB86F3D580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2" t="16689" r="805" b="6164"/>
          <a:stretch/>
        </p:blipFill>
        <p:spPr bwMode="auto">
          <a:xfrm>
            <a:off x="254643" y="1226916"/>
            <a:ext cx="9722734" cy="56715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40D713B-AE5D-1C49-BBDD-F1F931A421B0}"/>
              </a:ext>
            </a:extLst>
          </p:cNvPr>
          <p:cNvSpPr txBox="1"/>
          <p:nvPr/>
        </p:nvSpPr>
        <p:spPr>
          <a:xfrm>
            <a:off x="5960073" y="7157191"/>
            <a:ext cx="4120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*not picking on these authors specifically!</a:t>
            </a:r>
          </a:p>
        </p:txBody>
      </p:sp>
    </p:spTree>
    <p:extLst>
      <p:ext uri="{BB962C8B-B14F-4D97-AF65-F5344CB8AC3E}">
        <p14:creationId xmlns:p14="http://schemas.microsoft.com/office/powerpoint/2010/main" val="371688708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CE21FD-C9C7-584F-90F2-7D0C49A35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Algorithmic choices</a:t>
            </a:r>
          </a:p>
        </p:txBody>
      </p:sp>
      <p:pic>
        <p:nvPicPr>
          <p:cNvPr id="4" name="Picture 1">
            <a:extLst>
              <a:ext uri="{FF2B5EF4-FFF2-40B4-BE49-F238E27FC236}">
                <a16:creationId xmlns:a16="http://schemas.microsoft.com/office/drawing/2014/main" id="{3494F798-D7DF-F248-89E4-3704E09505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77" t="22767" r="17491" b="37337"/>
          <a:stretch/>
        </p:blipFill>
        <p:spPr bwMode="auto">
          <a:xfrm>
            <a:off x="1643605" y="3074240"/>
            <a:ext cx="6551271" cy="29330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5886902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>
            <a:extLst>
              <a:ext uri="{FF2B5EF4-FFF2-40B4-BE49-F238E27FC236}">
                <a16:creationId xmlns:a16="http://schemas.microsoft.com/office/drawing/2014/main" id="{3F6F736D-642F-F94F-B717-FFD728D13B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6" t="31331" r="2762" b="30410"/>
          <a:stretch/>
        </p:blipFill>
        <p:spPr bwMode="auto">
          <a:xfrm>
            <a:off x="202094" y="1840522"/>
            <a:ext cx="9676436" cy="28126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6" name="Picture 1">
            <a:extLst>
              <a:ext uri="{FF2B5EF4-FFF2-40B4-BE49-F238E27FC236}">
                <a16:creationId xmlns:a16="http://schemas.microsoft.com/office/drawing/2014/main" id="{7D5A6402-1E3C-6748-8BA9-7070452DA1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2" t="30229" r="1496" b="28836"/>
          <a:stretch/>
        </p:blipFill>
        <p:spPr bwMode="auto">
          <a:xfrm>
            <a:off x="190520" y="4550257"/>
            <a:ext cx="9699585" cy="30094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01653C37-213E-4B4A-875D-8BF0E0722C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Algorithmic choices</a:t>
            </a:r>
          </a:p>
        </p:txBody>
      </p:sp>
    </p:spTree>
    <p:extLst>
      <p:ext uri="{BB962C8B-B14F-4D97-AF65-F5344CB8AC3E}">
        <p14:creationId xmlns:p14="http://schemas.microsoft.com/office/powerpoint/2010/main" val="107549462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">
            <a:extLst>
              <a:ext uri="{FF2B5EF4-FFF2-40B4-BE49-F238E27FC236}">
                <a16:creationId xmlns:a16="http://schemas.microsoft.com/office/drawing/2014/main" id="{32FBF358-46F6-6D4D-8437-E45A7E3CC2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07" t="22987" r="8171" b="13407"/>
          <a:stretch/>
        </p:blipFill>
        <p:spPr bwMode="auto">
          <a:xfrm>
            <a:off x="1157468" y="1689905"/>
            <a:ext cx="8079129" cy="46761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025F7570-9E90-1448-80AF-A4C514C7C6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Algorithmic choices</a:t>
            </a:r>
          </a:p>
        </p:txBody>
      </p:sp>
    </p:spTree>
    <p:extLst>
      <p:ext uri="{BB962C8B-B14F-4D97-AF65-F5344CB8AC3E}">
        <p14:creationId xmlns:p14="http://schemas.microsoft.com/office/powerpoint/2010/main" val="413726856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>
            <a:extLst>
              <a:ext uri="{FF2B5EF4-FFF2-40B4-BE49-F238E27FC236}">
                <a16:creationId xmlns:a16="http://schemas.microsoft.com/office/drawing/2014/main" id="{DB800195-13F5-694F-8CA6-0C634666FA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32" t="17319" r="21403" b="4906"/>
          <a:stretch/>
        </p:blipFill>
        <p:spPr bwMode="auto">
          <a:xfrm>
            <a:off x="1932973" y="1439297"/>
            <a:ext cx="5960962" cy="57178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0FCEE091-540A-4F4C-A369-1C1508C10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Algorithmic choices</a:t>
            </a:r>
          </a:p>
        </p:txBody>
      </p:sp>
    </p:spTree>
    <p:extLst>
      <p:ext uri="{BB962C8B-B14F-4D97-AF65-F5344CB8AC3E}">
        <p14:creationId xmlns:p14="http://schemas.microsoft.com/office/powerpoint/2010/main" val="59617385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7F5989-C8AF-534F-8157-211C4C3582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043" y="402484"/>
            <a:ext cx="8694539" cy="1113800"/>
          </a:xfrm>
        </p:spPr>
        <p:txBody>
          <a:bodyPr>
            <a:normAutofit fontScale="90000"/>
          </a:bodyPr>
          <a:lstStyle/>
          <a:p>
            <a:r>
              <a:rPr lang="en-US" dirty="0"/>
              <a:t>Problem: Sample complexity / learning speed</a:t>
            </a:r>
          </a:p>
        </p:txBody>
      </p:sp>
      <p:pic>
        <p:nvPicPr>
          <p:cNvPr id="4" name="Picture 1">
            <a:extLst>
              <a:ext uri="{FF2B5EF4-FFF2-40B4-BE49-F238E27FC236}">
                <a16:creationId xmlns:a16="http://schemas.microsoft.com/office/drawing/2014/main" id="{C0A00302-343F-3E41-9066-2A7F116173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90" t="18578" r="9091" b="23865"/>
          <a:stretch/>
        </p:blipFill>
        <p:spPr bwMode="auto">
          <a:xfrm>
            <a:off x="693043" y="1937881"/>
            <a:ext cx="8450957" cy="4231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3E1B50F-5A4E-CE43-8D73-A685B962CEF2}"/>
              </a:ext>
            </a:extLst>
          </p:cNvPr>
          <p:cNvSpPr txBox="1"/>
          <p:nvPr/>
        </p:nvSpPr>
        <p:spPr>
          <a:xfrm>
            <a:off x="1674688" y="6815045"/>
            <a:ext cx="6939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https://ieeetv.ieee.org/self-supervised-learning-world-models-icra-2020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614433-7CDF-A54A-ABF1-1FC4A3CC32A2}"/>
              </a:ext>
            </a:extLst>
          </p:cNvPr>
          <p:cNvSpPr txBox="1"/>
          <p:nvPr/>
        </p:nvSpPr>
        <p:spPr>
          <a:xfrm>
            <a:off x="3588151" y="7134041"/>
            <a:ext cx="27361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(this slide from about 11m)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62D45E-7952-D34D-8DD4-9A1D3EC3AB16}"/>
              </a:ext>
            </a:extLst>
          </p:cNvPr>
          <p:cNvSpPr txBox="1"/>
          <p:nvPr/>
        </p:nvSpPr>
        <p:spPr>
          <a:xfrm>
            <a:off x="1582091" y="6089974"/>
            <a:ext cx="5506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</a:t>
            </a:r>
            <a:r>
              <a:rPr lang="en-US" dirty="0" err="1"/>
              <a:t>OpenAI</a:t>
            </a:r>
            <a:r>
              <a:rPr lang="en-US" dirty="0"/>
              <a:t> Five Dota 2 10,000 years of games against itself)</a:t>
            </a:r>
          </a:p>
        </p:txBody>
      </p:sp>
    </p:spTree>
    <p:extLst>
      <p:ext uri="{BB962C8B-B14F-4D97-AF65-F5344CB8AC3E}">
        <p14:creationId xmlns:p14="http://schemas.microsoft.com/office/powerpoint/2010/main" val="257070772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DFE3F-FB08-0945-B291-A48CCDE1C8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FBBDF5-D931-E247-A625-008DEBEC4E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Reinforcement learning is very general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388753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DFE3F-FB08-0945-B291-A48CCDE1C8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FBBDF5-D931-E247-A625-008DEBEC4E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Reinforcement learning is very general</a:t>
            </a:r>
          </a:p>
          <a:p>
            <a:r>
              <a:rPr lang="en-US" dirty="0"/>
              <a:t>Reinforcement learning algorithms are slow </a:t>
            </a:r>
            <a:r>
              <a:rPr lang="en-US" b="1" dirty="0"/>
              <a:t>because</a:t>
            </a:r>
            <a:r>
              <a:rPr lang="en-US" dirty="0"/>
              <a:t> they are so general</a:t>
            </a:r>
          </a:p>
        </p:txBody>
      </p:sp>
    </p:spTree>
    <p:extLst>
      <p:ext uri="{BB962C8B-B14F-4D97-AF65-F5344CB8AC3E}">
        <p14:creationId xmlns:p14="http://schemas.microsoft.com/office/powerpoint/2010/main" val="92788417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033647D-7E10-5142-8D6E-EACE40B608C1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808639" y="1280159"/>
            <a:ext cx="6786720" cy="553572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6483648B-B44C-AC41-A699-E7ECBE876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does RL live?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F1D0C-7919-6E0B-9304-DD85A88E4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4B7940-D9CF-1F06-D3C3-876B2888DE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 midterms</a:t>
            </a:r>
          </a:p>
          <a:p>
            <a:pPr lvl="1"/>
            <a:r>
              <a:rPr lang="en-US" dirty="0"/>
              <a:t>October 20</a:t>
            </a:r>
          </a:p>
          <a:p>
            <a:pPr lvl="1"/>
            <a:r>
              <a:rPr lang="en-US" dirty="0"/>
              <a:t>November 28</a:t>
            </a:r>
          </a:p>
          <a:p>
            <a:r>
              <a:rPr lang="en-US" dirty="0"/>
              <a:t>No final</a:t>
            </a:r>
          </a:p>
        </p:txBody>
      </p:sp>
    </p:spTree>
    <p:extLst>
      <p:ext uri="{BB962C8B-B14F-4D97-AF65-F5344CB8AC3E}">
        <p14:creationId xmlns:p14="http://schemas.microsoft.com/office/powerpoint/2010/main" val="146677362"/>
      </p:ext>
    </p:extLst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EFB35A-2F2B-2E4A-B4AE-80A0BA5BD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Rat in maze: Theseus (1950’s)</a:t>
            </a:r>
          </a:p>
        </p:txBody>
      </p:sp>
      <p:pic>
        <p:nvPicPr>
          <p:cNvPr id="7" name="Online Media 6" descr="Where did digital communication begin?">
            <a:hlinkClick r:id="" action="ppaction://media"/>
            <a:extLst>
              <a:ext uri="{FF2B5EF4-FFF2-40B4-BE49-F238E27FC236}">
                <a16:creationId xmlns:a16="http://schemas.microsoft.com/office/drawing/2014/main" id="{182FF10F-88FF-6048-BCB7-8E65AA74643A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267968" y="1681370"/>
            <a:ext cx="7412736" cy="5559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980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37F85B8-1CB3-B844-A5EE-D5E3EAB5FA77}"/>
              </a:ext>
            </a:extLst>
          </p:cNvPr>
          <p:cNvSpPr txBox="1"/>
          <p:nvPr/>
        </p:nvSpPr>
        <p:spPr>
          <a:xfrm>
            <a:off x="4662720" y="7041960"/>
            <a:ext cx="1789560" cy="456119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1">
            <a:spAutoFit/>
          </a:bodyPr>
          <a:lstStyle/>
          <a:p>
            <a:pPr marL="0" marR="0" lvl="0" indent="0" algn="l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2400" b="0" i="0" u="none" strike="noStrike" cap="none" baseline="0">
                <a:ln>
                  <a:noFill/>
                </a:ln>
                <a:solidFill>
                  <a:srgbClr val="000000"/>
                </a:solidFill>
                <a:latin typeface="Arial" pitchFamily="2"/>
                <a:ea typeface="ＭＳ Ｐゴシック" pitchFamily="2"/>
                <a:cs typeface="ＭＳ Ｐゴシック" pitchFamily="2"/>
              </a:rPr>
              <a:t>Goal: ?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056A7A9-89FA-0F44-A3AA-F346F57FEB38}"/>
              </a:ext>
            </a:extLst>
          </p:cNvPr>
          <p:cNvGrpSpPr/>
          <p:nvPr/>
        </p:nvGrpSpPr>
        <p:grpSpPr>
          <a:xfrm>
            <a:off x="274320" y="4278240"/>
            <a:ext cx="9326159" cy="2469239"/>
            <a:chOff x="274320" y="4278240"/>
            <a:chExt cx="9326159" cy="2469239"/>
          </a:xfrm>
        </p:grpSpPr>
        <p:sp>
          <p:nvSpPr>
            <p:cNvPr id="5" name="Straight Connector 4">
              <a:extLst>
                <a:ext uri="{FF2B5EF4-FFF2-40B4-BE49-F238E27FC236}">
                  <a16:creationId xmlns:a16="http://schemas.microsoft.com/office/drawing/2014/main" id="{475107CF-970B-7942-8C84-C6936B526DD7}"/>
                </a:ext>
              </a:extLst>
            </p:cNvPr>
            <p:cNvSpPr/>
            <p:nvPr/>
          </p:nvSpPr>
          <p:spPr>
            <a:xfrm>
              <a:off x="3840120" y="4826880"/>
              <a:ext cx="2286000" cy="0"/>
            </a:xfrm>
            <a:prstGeom prst="line">
              <a:avLst/>
            </a:prstGeom>
            <a:noFill/>
            <a:ln w="29160">
              <a:solidFill>
                <a:srgbClr val="000000"/>
              </a:solidFill>
              <a:prstDash val="solid"/>
              <a:tailEnd type="arrow"/>
            </a:ln>
          </p:spPr>
          <p:txBody>
            <a:bodyPr wrap="none" lIns="104400" tIns="59400" rIns="104400" bIns="59400" anchor="ctr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6" name="Straight Connector 5">
              <a:extLst>
                <a:ext uri="{FF2B5EF4-FFF2-40B4-BE49-F238E27FC236}">
                  <a16:creationId xmlns:a16="http://schemas.microsoft.com/office/drawing/2014/main" id="{E73C56B1-7D8B-0D4F-B64B-FA6044EBB7C4}"/>
                </a:ext>
              </a:extLst>
            </p:cNvPr>
            <p:cNvSpPr/>
            <p:nvPr/>
          </p:nvSpPr>
          <p:spPr>
            <a:xfrm flipH="1">
              <a:off x="3840120" y="6564240"/>
              <a:ext cx="2286000" cy="0"/>
            </a:xfrm>
            <a:prstGeom prst="line">
              <a:avLst/>
            </a:prstGeom>
            <a:noFill/>
            <a:ln w="29160">
              <a:solidFill>
                <a:srgbClr val="000000"/>
              </a:solidFill>
              <a:prstDash val="solid"/>
              <a:tailEnd type="arrow"/>
            </a:ln>
          </p:spPr>
          <p:txBody>
            <a:bodyPr wrap="none" lIns="104400" tIns="59400" rIns="104400" bIns="59400" anchor="ctr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042F48A-D864-F842-9825-E765A2F87AAC}"/>
                </a:ext>
              </a:extLst>
            </p:cNvPr>
            <p:cNvSpPr txBox="1"/>
            <p:nvPr/>
          </p:nvSpPr>
          <p:spPr>
            <a:xfrm>
              <a:off x="4388760" y="4278240"/>
              <a:ext cx="1773360" cy="486720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90000" tIns="45000" rIns="90000" bIns="45000" anchorCtr="0" compatLnSpc="0">
              <a:spAutoFit/>
            </a:bodyPr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en-US" sz="2800" b="0" i="0" u="none" strike="noStrike" kern="1200" cap="none">
                  <a:ln>
                    <a:noFill/>
                  </a:ln>
                  <a:latin typeface="Liberation Sans" pitchFamily="18"/>
                  <a:ea typeface="Noto Sans CJK SC Regular" pitchFamily="2"/>
                  <a:cs typeface="FreeSans" pitchFamily="2"/>
                </a:rPr>
                <a:t>Action = ?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67CAAFC-A2CC-234F-A53A-B901F4B9E93F}"/>
                </a:ext>
              </a:extLst>
            </p:cNvPr>
            <p:cNvSpPr txBox="1"/>
            <p:nvPr/>
          </p:nvSpPr>
          <p:spPr>
            <a:xfrm>
              <a:off x="4271960" y="5649840"/>
              <a:ext cx="2027840" cy="916746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90000" tIns="45000" rIns="90000" bIns="45000" anchorCtr="0" compatLnSpc="0">
              <a:spAutoFit/>
            </a:bodyPr>
            <a:lstStyle/>
            <a:p>
              <a:pPr marL="0" marR="0" lvl="0" indent="0" algn="ctr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en-US" sz="2800" b="0" i="0" u="none" strike="noStrike" kern="1200" cap="none" dirty="0">
                  <a:ln>
                    <a:noFill/>
                  </a:ln>
                  <a:latin typeface="Liberation Sans" pitchFamily="18"/>
                  <a:ea typeface="Noto Sans CJK SC Regular" pitchFamily="2"/>
                  <a:cs typeface="FreeSans" pitchFamily="2"/>
                </a:rPr>
                <a:t>State = ?</a:t>
              </a:r>
            </a:p>
            <a:p>
              <a:pPr marL="0" marR="0" lvl="0" indent="0" algn="ctr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en-US" sz="2800" b="0" i="0" u="none" strike="noStrike" kern="1200" cap="none" dirty="0">
                  <a:ln>
                    <a:noFill/>
                  </a:ln>
                  <a:latin typeface="Liberation Sans" pitchFamily="18"/>
                  <a:ea typeface="Noto Sans CJK SC Regular" pitchFamily="2"/>
                  <a:cs typeface="FreeSans" pitchFamily="2"/>
                </a:rPr>
                <a:t>Reward = ?</a:t>
              </a:r>
            </a:p>
          </p:txBody>
        </p:sp>
        <p:sp>
          <p:nvSpPr>
            <p:cNvPr id="9" name="AutoShape 2">
              <a:extLst>
                <a:ext uri="{FF2B5EF4-FFF2-40B4-BE49-F238E27FC236}">
                  <a16:creationId xmlns:a16="http://schemas.microsoft.com/office/drawing/2014/main" id="{8EDB5BD7-D61B-AF4F-BB5F-D316E7EBB002}"/>
                </a:ext>
              </a:extLst>
            </p:cNvPr>
            <p:cNvSpPr/>
            <p:nvPr/>
          </p:nvSpPr>
          <p:spPr>
            <a:xfrm>
              <a:off x="274320" y="4552919"/>
              <a:ext cx="2560319" cy="219456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21600"/>
                <a:gd name="f7" fmla="+- 0 0 0"/>
                <a:gd name="f8" fmla="*/ f3 1 21600"/>
                <a:gd name="f9" fmla="*/ f4 1 21600"/>
                <a:gd name="f10" fmla="*/ f7 f0 1"/>
                <a:gd name="f11" fmla="*/ 10800 f8 1"/>
                <a:gd name="f12" fmla="*/ 0 f9 1"/>
                <a:gd name="f13" fmla="*/ f10 1 f2"/>
                <a:gd name="f14" fmla="*/ 0 f8 1"/>
                <a:gd name="f15" fmla="*/ 10800 f9 1"/>
                <a:gd name="f16" fmla="*/ 21600 f9 1"/>
                <a:gd name="f17" fmla="*/ 21600 f8 1"/>
                <a:gd name="f18" fmla="+- f13 0 f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18">
                  <a:pos x="f11" y="f12"/>
                </a:cxn>
                <a:cxn ang="f18">
                  <a:pos x="f14" y="f15"/>
                </a:cxn>
                <a:cxn ang="f18">
                  <a:pos x="f11" y="f16"/>
                </a:cxn>
                <a:cxn ang="f18">
                  <a:pos x="f17" y="f15"/>
                </a:cxn>
              </a:cxnLst>
              <a:rect l="l" t="t" r="r" b="b"/>
              <a:pathLst>
                <a:path w="21600" h="21600">
                  <a:moveTo>
                    <a:pt x="f5" y="f5"/>
                  </a:moveTo>
                  <a:lnTo>
                    <a:pt x="f6" y="f5"/>
                  </a:lnTo>
                  <a:lnTo>
                    <a:pt x="f6" y="f6"/>
                  </a:lnTo>
                  <a:lnTo>
                    <a:pt x="f5" y="f6"/>
                  </a:lnTo>
                  <a:lnTo>
                    <a:pt x="f5" y="f5"/>
                  </a:lnTo>
                  <a:close/>
                </a:path>
              </a:pathLst>
            </a:custGeom>
            <a:solidFill>
              <a:srgbClr val="729FCF"/>
            </a:solidFill>
            <a:ln w="9360" cap="sq">
              <a:solidFill>
                <a:srgbClr val="3465A4"/>
              </a:solidFill>
              <a:prstDash val="solid"/>
              <a:round/>
            </a:ln>
          </p:spPr>
          <p:txBody>
            <a:bodyPr wrap="none" lIns="90000" tIns="69840" rIns="90000" bIns="45000" anchor="ctr" anchorCtr="0" compatLnSpc="0">
              <a:noAutofit/>
            </a:bodyPr>
            <a:lstStyle/>
            <a:p>
              <a:pPr marL="0" marR="0" lvl="0" indent="0" algn="ctr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en-US" sz="2800" b="0" i="0" u="none" strike="noStrike" kern="1200" cap="none">
                  <a:ln>
                    <a:noFill/>
                  </a:ln>
                  <a:solidFill>
                    <a:srgbClr val="000000"/>
                  </a:solidFill>
                  <a:latin typeface="Liberation Sans" pitchFamily="18"/>
                  <a:ea typeface="Noto Sans CJK SC Regular" pitchFamily="2"/>
                  <a:cs typeface="FreeSans" pitchFamily="2"/>
                </a:rPr>
                <a:t>Agent</a:t>
              </a:r>
            </a:p>
          </p:txBody>
        </p:sp>
        <p:sp>
          <p:nvSpPr>
            <p:cNvPr id="10" name="AutoShape 3">
              <a:extLst>
                <a:ext uri="{FF2B5EF4-FFF2-40B4-BE49-F238E27FC236}">
                  <a16:creationId xmlns:a16="http://schemas.microsoft.com/office/drawing/2014/main" id="{5F3D034F-A9C6-D74F-A3D2-A26C1F4798B7}"/>
                </a:ext>
              </a:extLst>
            </p:cNvPr>
            <p:cNvSpPr/>
            <p:nvPr/>
          </p:nvSpPr>
          <p:spPr>
            <a:xfrm>
              <a:off x="6949440" y="4552919"/>
              <a:ext cx="2651039" cy="219456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21600"/>
                <a:gd name="f7" fmla="+- 0 0 0"/>
                <a:gd name="f8" fmla="*/ f3 1 21600"/>
                <a:gd name="f9" fmla="*/ f4 1 21600"/>
                <a:gd name="f10" fmla="*/ f7 f0 1"/>
                <a:gd name="f11" fmla="*/ 10800 f8 1"/>
                <a:gd name="f12" fmla="*/ 0 f9 1"/>
                <a:gd name="f13" fmla="*/ f10 1 f2"/>
                <a:gd name="f14" fmla="*/ 0 f8 1"/>
                <a:gd name="f15" fmla="*/ 10800 f9 1"/>
                <a:gd name="f16" fmla="*/ 21600 f9 1"/>
                <a:gd name="f17" fmla="*/ 21600 f8 1"/>
                <a:gd name="f18" fmla="+- f13 0 f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18">
                  <a:pos x="f11" y="f12"/>
                </a:cxn>
                <a:cxn ang="f18">
                  <a:pos x="f14" y="f15"/>
                </a:cxn>
                <a:cxn ang="f18">
                  <a:pos x="f11" y="f16"/>
                </a:cxn>
                <a:cxn ang="f18">
                  <a:pos x="f17" y="f15"/>
                </a:cxn>
              </a:cxnLst>
              <a:rect l="l" t="t" r="r" b="b"/>
              <a:pathLst>
                <a:path w="21600" h="21600">
                  <a:moveTo>
                    <a:pt x="f5" y="f5"/>
                  </a:moveTo>
                  <a:lnTo>
                    <a:pt x="f6" y="f5"/>
                  </a:lnTo>
                  <a:lnTo>
                    <a:pt x="f6" y="f6"/>
                  </a:lnTo>
                  <a:lnTo>
                    <a:pt x="f5" y="f6"/>
                  </a:lnTo>
                  <a:lnTo>
                    <a:pt x="f5" y="f5"/>
                  </a:lnTo>
                  <a:close/>
                </a:path>
              </a:pathLst>
            </a:custGeom>
            <a:solidFill>
              <a:srgbClr val="729FCF"/>
            </a:solidFill>
            <a:ln w="9360" cap="sq">
              <a:solidFill>
                <a:srgbClr val="3465A4"/>
              </a:solidFill>
              <a:prstDash val="solid"/>
              <a:round/>
            </a:ln>
          </p:spPr>
          <p:txBody>
            <a:bodyPr wrap="none" lIns="90000" tIns="69840" rIns="90000" bIns="45000" anchor="ctr" anchorCtr="0" compatLnSpc="0">
              <a:noAutofit/>
            </a:bodyPr>
            <a:lstStyle/>
            <a:p>
              <a:pPr marL="0" marR="0" lvl="0" indent="0" algn="ctr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en-US" sz="2800" b="0" i="0" u="none" strike="noStrike" kern="1200" cap="none">
                  <a:ln>
                    <a:noFill/>
                  </a:ln>
                  <a:solidFill>
                    <a:srgbClr val="000000"/>
                  </a:solidFill>
                  <a:latin typeface="Liberation Sans" pitchFamily="18"/>
                  <a:ea typeface="Noto Sans CJK SC Regular" pitchFamily="2"/>
                  <a:cs typeface="FreeSans" pitchFamily="2"/>
                </a:rPr>
                <a:t>World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31D78F72-04F8-F449-AFA3-5E83C8C9FE29}"/>
              </a:ext>
            </a:extLst>
          </p:cNvPr>
          <p:cNvSpPr txBox="1"/>
          <p:nvPr/>
        </p:nvSpPr>
        <p:spPr>
          <a:xfrm>
            <a:off x="570240" y="1805328"/>
            <a:ext cx="4663440" cy="113580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1">
            <a:spAutoFit/>
          </a:bodyPr>
          <a:lstStyle/>
          <a:p>
            <a:pPr marL="0" marR="0" lvl="0" indent="0" algn="l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2400" b="0" i="0" u="none" strike="noStrike" cap="none" baseline="0">
                <a:ln>
                  <a:noFill/>
                </a:ln>
                <a:solidFill>
                  <a:srgbClr val="000000"/>
                </a:solidFill>
                <a:latin typeface="Arial" pitchFamily="2"/>
                <a:ea typeface="ＭＳ Ｐゴシック" pitchFamily="2"/>
                <a:cs typeface="ＭＳ Ｐゴシック" pitchFamily="2"/>
              </a:rPr>
              <a:t>How would you express the</a:t>
            </a:r>
          </a:p>
          <a:p>
            <a:pPr marL="0" marR="0" lvl="0" indent="0" algn="l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2400" b="0" i="0" u="none" strike="noStrike" cap="none" baseline="0">
                <a:ln>
                  <a:noFill/>
                </a:ln>
                <a:solidFill>
                  <a:srgbClr val="000000"/>
                </a:solidFill>
                <a:latin typeface="Arial" pitchFamily="2"/>
                <a:ea typeface="ＭＳ Ｐゴシック" pitchFamily="2"/>
                <a:cs typeface="ＭＳ Ｐゴシック" pitchFamily="2"/>
              </a:rPr>
              <a:t>problem of playing online texas</a:t>
            </a:r>
          </a:p>
          <a:p>
            <a:pPr marL="0" marR="0" lvl="0" indent="0" algn="l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2400" b="0" i="0" u="none" strike="noStrike" cap="none" baseline="0">
                <a:ln>
                  <a:noFill/>
                </a:ln>
                <a:solidFill>
                  <a:srgbClr val="000000"/>
                </a:solidFill>
                <a:latin typeface="Arial" pitchFamily="2"/>
                <a:ea typeface="ＭＳ Ｐゴシック" pitchFamily="2"/>
                <a:cs typeface="ＭＳ Ｐゴシック" pitchFamily="2"/>
              </a:rPr>
              <a:t>hold-em as an RL problem?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5150C54-EBA8-7945-890E-EFA9471516F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5233679" y="1279008"/>
            <a:ext cx="4581000" cy="2576519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itle 12">
            <a:extLst>
              <a:ext uri="{FF2B5EF4-FFF2-40B4-BE49-F238E27FC236}">
                <a16:creationId xmlns:a16="http://schemas.microsoft.com/office/drawing/2014/main" id="{0D30F09A-7CC3-A04D-937D-25CFE1F1A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ea typeface="Noto Sans CJK SC Regular" pitchFamily="2"/>
                <a:cs typeface="FreeSans" pitchFamily="2"/>
              </a:rPr>
              <a:t>Think-Pair-Share Question</a:t>
            </a:r>
            <a:br>
              <a:rPr lang="en-US" dirty="0">
                <a:solidFill>
                  <a:srgbClr val="000000"/>
                </a:solidFill>
                <a:ea typeface="Noto Sans CJK SC Regular" pitchFamily="2"/>
                <a:cs typeface="FreeSans" pitchFamily="2"/>
              </a:rPr>
            </a:br>
            <a:endParaRPr lang="en-US" dirty="0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66EF91-4088-B549-A374-011751D6A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challenges for RL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BEE600-73B3-B348-930E-A147D5386F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no model of the environment</a:t>
            </a:r>
          </a:p>
          <a:p>
            <a:r>
              <a:rPr lang="en-US" dirty="0"/>
              <a:t>agent only gets a scalar reward signal</a:t>
            </a:r>
          </a:p>
          <a:p>
            <a:r>
              <a:rPr lang="en-US" dirty="0"/>
              <a:t>delayed feedback</a:t>
            </a:r>
          </a:p>
          <a:p>
            <a:r>
              <a:rPr lang="en-US" dirty="0"/>
              <a:t>need to balance exploration of the world exploitation of learned knowledge</a:t>
            </a:r>
          </a:p>
          <a:p>
            <a:r>
              <a:rPr lang="en-US" dirty="0"/>
              <a:t>real world problems can be non-stationary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822754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5718C42-2C2E-4148-86E5-3F51C593CF01}"/>
              </a:ext>
            </a:extLst>
          </p:cNvPr>
          <p:cNvSpPr txBox="1"/>
          <p:nvPr/>
        </p:nvSpPr>
        <p:spPr>
          <a:xfrm>
            <a:off x="393120" y="1188719"/>
            <a:ext cx="8842320" cy="621396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/>
          <a:lstStyle/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45000"/>
              <a:buChar char="•"/>
              <a:tabLst/>
            </a:pPr>
            <a:endParaRPr lang="en-US" sz="2400" b="0" i="0" u="none" strike="noStrike" kern="1200" cap="none" baseline="0" dirty="0">
              <a:ln>
                <a:noFill/>
              </a:ln>
              <a:solidFill>
                <a:srgbClr val="00872A"/>
              </a:solidFill>
              <a:latin typeface="Helvetica" pitchFamily="18"/>
              <a:ea typeface="Helvetica" pitchFamily="2"/>
              <a:cs typeface="Helvetica" pitchFamily="2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5097202-4F6D-F14D-A9D7-7F4855058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Arial" pitchFamily="2"/>
                <a:ea typeface="ＭＳ Ｐゴシック" pitchFamily="2"/>
                <a:cs typeface="ＭＳ Ｐゴシック" pitchFamily="2"/>
              </a:rPr>
              <a:t>Major historical RL successes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8C035A6-12CA-164C-AE10-5639B1154C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Learned the world’s best player of Backgammon (</a:t>
            </a:r>
            <a:r>
              <a:rPr lang="en-US" dirty="0" err="1"/>
              <a:t>Tesauro</a:t>
            </a:r>
            <a:r>
              <a:rPr lang="en-US" dirty="0"/>
              <a:t> 1995)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Learned acrobatic helicopter autopilots (Ng, </a:t>
            </a:r>
            <a:r>
              <a:rPr lang="en-US" dirty="0" err="1"/>
              <a:t>Abbeel</a:t>
            </a:r>
            <a:r>
              <a:rPr lang="en-US" dirty="0"/>
              <a:t>, Coates et al 2006+)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Widely used in the placement and selection of advertisements and pages on the web (e.g., A-B tests)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Used to make strategic decisions in Jeopardy! (IBM’s Watson 2011)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Achieved human-level performance on Atari games from pixel-level visual input, in conjunction with deep learning (Google </a:t>
            </a:r>
            <a:r>
              <a:rPr lang="en-US" dirty="0" err="1"/>
              <a:t>Deepmind</a:t>
            </a:r>
            <a:r>
              <a:rPr lang="en-US" dirty="0"/>
              <a:t> 2015)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In all these cases, performance was better than could be obtained by any other method, and was obtained without human instruction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Nowadays (nearly?) every industry is trying to incorporate RL: from autonomous cars to AI assistants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E4DFF00-2469-2543-8120-4FAA7E2357FE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415099" y="1329490"/>
            <a:ext cx="9249439" cy="592886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817285F6-DE52-B14E-B10B-3C3E19299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TD-Gammon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2760309-B645-F84D-BB6A-20B3C4D8E96D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82880" y="1675609"/>
            <a:ext cx="9761040" cy="527364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F029744D-4EC6-774B-8A19-B09A136A6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RL + deep learning on Atari games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39C94D7-E308-844E-B73F-B62CD6952F5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401645" y="932983"/>
            <a:ext cx="9301319" cy="627889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F1D25388-3CC8-2A4D-8AC9-F625C0341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999" y="144035"/>
            <a:ext cx="9071640" cy="689342"/>
          </a:xfrm>
        </p:spPr>
        <p:txBody>
          <a:bodyPr>
            <a:normAutofit fontScale="90000"/>
          </a:bodyPr>
          <a:lstStyle/>
          <a:p>
            <a:r>
              <a:rPr lang="en-US" dirty="0"/>
              <a:t>RL + deep learning on Atari games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B71A233-83F8-1549-8643-8E13E857529D}"/>
              </a:ext>
            </a:extLst>
          </p:cNvPr>
          <p:cNvSpPr txBox="1"/>
          <p:nvPr/>
        </p:nvSpPr>
        <p:spPr>
          <a:xfrm>
            <a:off x="650160" y="1188719"/>
            <a:ext cx="8036640" cy="5414759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/>
          <a:lstStyle/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45000"/>
              <a:buChar char="•"/>
              <a:tabLst/>
            </a:pPr>
            <a:endParaRPr lang="en-US" sz="2400" b="0" i="0" u="none" strike="noStrike" kern="1200" cap="none" baseline="0" dirty="0">
              <a:ln>
                <a:noFill/>
              </a:ln>
              <a:solidFill>
                <a:srgbClr val="000000"/>
              </a:solidFill>
              <a:latin typeface="Helvetica-Light" pitchFamily="18"/>
              <a:ea typeface="Helvetica-Light" pitchFamily="2"/>
              <a:cs typeface="Helvetica-Light" pitchFamily="2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4519194-CD2A-D14A-9C1F-4A4199F32B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3043" y="2105014"/>
            <a:ext cx="8694539" cy="4796544"/>
          </a:xfrm>
        </p:spPr>
        <p:txBody>
          <a:bodyPr>
            <a:normAutofit fontScale="77500" lnSpcReduction="20000"/>
          </a:bodyPr>
          <a:lstStyle/>
          <a:p>
            <a:pPr marL="457200" indent="-457200">
              <a:spcBef>
                <a:spcPts val="1702"/>
              </a:spcBef>
              <a:buFont typeface="Arial" panose="020B0604020202020204" pitchFamily="34" charset="0"/>
              <a:buChar char="•"/>
            </a:pPr>
            <a:r>
              <a:rPr lang="en-US" dirty="0"/>
              <a:t>IBM’s Watson beats the best human players of Jeopardy! (2011)</a:t>
            </a:r>
          </a:p>
          <a:p>
            <a:pPr marL="457200" indent="-457200">
              <a:spcBef>
                <a:spcPts val="1702"/>
              </a:spcBef>
              <a:buFont typeface="Arial" panose="020B0604020202020204" pitchFamily="34" charset="0"/>
              <a:buChar char="•"/>
            </a:pPr>
            <a:r>
              <a:rPr lang="en-US" dirty="0"/>
              <a:t>Deep neural networks greatly improve the state of the art in speech recognition and computer vision (2012–)</a:t>
            </a:r>
          </a:p>
          <a:p>
            <a:pPr marL="457200" indent="-457200">
              <a:spcBef>
                <a:spcPts val="1702"/>
              </a:spcBef>
              <a:buFont typeface="Arial" panose="020B0604020202020204" pitchFamily="34" charset="0"/>
              <a:buChar char="•"/>
            </a:pPr>
            <a:r>
              <a:rPr lang="en-US" dirty="0"/>
              <a:t>Google’s self-driving car becomes a plausible reality (≈2013)</a:t>
            </a:r>
          </a:p>
          <a:p>
            <a:pPr marL="457200" indent="-457200">
              <a:spcBef>
                <a:spcPts val="1702"/>
              </a:spcBef>
              <a:buFont typeface="Arial" panose="020B0604020202020204" pitchFamily="34" charset="0"/>
              <a:buChar char="•"/>
            </a:pPr>
            <a:r>
              <a:rPr lang="en-US" dirty="0" err="1"/>
              <a:t>Deepmind’s</a:t>
            </a:r>
            <a:r>
              <a:rPr lang="en-US" dirty="0"/>
              <a:t> DQN learns to play Atari games at the human level, from pixels, with no game-specific knowledge (≈2014, Nature)</a:t>
            </a:r>
          </a:p>
          <a:p>
            <a:pPr marL="457200" indent="-457200">
              <a:spcBef>
                <a:spcPts val="1702"/>
              </a:spcBef>
              <a:buFont typeface="Arial" panose="020B0604020202020204" pitchFamily="34" charset="0"/>
              <a:buChar char="•"/>
            </a:pPr>
            <a:r>
              <a:rPr lang="en-US" dirty="0"/>
              <a:t>University of Alberta’s Cepheus solves (heads-up limit) Poker (2015, Science)</a:t>
            </a:r>
          </a:p>
          <a:p>
            <a:pPr marL="457200" indent="-457200">
              <a:spcBef>
                <a:spcPts val="1702"/>
              </a:spcBef>
              <a:buFont typeface="Arial" panose="020B0604020202020204" pitchFamily="34" charset="0"/>
              <a:buChar char="•"/>
            </a:pPr>
            <a:r>
              <a:rPr lang="en-US" dirty="0"/>
              <a:t>Google </a:t>
            </a:r>
            <a:r>
              <a:rPr lang="en-US" dirty="0" err="1"/>
              <a:t>Deepmind’s</a:t>
            </a:r>
            <a:r>
              <a:rPr lang="en-US" dirty="0"/>
              <a:t> AlphaGo defeats the world Go champion, vastly improving over all previous programs (2016)</a:t>
            </a:r>
          </a:p>
          <a:p>
            <a:pPr marL="457200" indent="-457200">
              <a:spcBef>
                <a:spcPts val="1702"/>
              </a:spcBef>
              <a:buFont typeface="Arial" panose="020B0604020202020204" pitchFamily="34" charset="0"/>
              <a:buChar char="•"/>
            </a:pPr>
            <a:r>
              <a:rPr lang="en-US" dirty="0"/>
              <a:t>CMU’s Pluribus can beat top humans at 6 player no-limit poker (2019, Science)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347510A-304E-DA47-AE54-8CFDA627C9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Advances in AI abilities are coming faster (last ~10 </a:t>
            </a:r>
            <a:r>
              <a:rPr lang="en-US" dirty="0" err="1"/>
              <a:t>yrs</a:t>
            </a:r>
            <a:r>
              <a:rPr lang="en-US" dirty="0"/>
              <a:t>)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 name="page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73FC837-72C4-964D-94DB-325E96B13C84}"/>
              </a:ext>
            </a:extLst>
          </p:cNvPr>
          <p:cNvSpPr txBox="1"/>
          <p:nvPr/>
        </p:nvSpPr>
        <p:spPr>
          <a:xfrm>
            <a:off x="1005840" y="1481558"/>
            <a:ext cx="8521560" cy="5492001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normAutofit/>
          </a:bodyPr>
          <a:lstStyle/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 cap="none" baseline="0" dirty="0">
                <a:ln>
                  <a:noFill/>
                </a:ln>
                <a:solidFill>
                  <a:srgbClr val="000000"/>
                </a:solidFill>
                <a:latin typeface="GillSans" pitchFamily="18"/>
                <a:ea typeface="GillSans" pitchFamily="2"/>
                <a:cs typeface="GillSans" pitchFamily="2"/>
              </a:rPr>
              <a:t>When will we understand the principles of intelligence well enough </a:t>
            </a:r>
          </a:p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 cap="none" baseline="0" dirty="0">
                <a:ln>
                  <a:noFill/>
                </a:ln>
                <a:solidFill>
                  <a:srgbClr val="000000"/>
                </a:solidFill>
                <a:latin typeface="GillSans" pitchFamily="18"/>
                <a:ea typeface="GillSans" pitchFamily="2"/>
                <a:cs typeface="GillSans" pitchFamily="2"/>
              </a:rPr>
              <a:t>to create, using technology, artificial minds that rival our own in skill</a:t>
            </a:r>
          </a:p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 cap="none" baseline="0" dirty="0">
                <a:ln>
                  <a:noFill/>
                </a:ln>
                <a:solidFill>
                  <a:srgbClr val="000000"/>
                </a:solidFill>
                <a:latin typeface="GillSans" pitchFamily="18"/>
                <a:ea typeface="GillSans" pitchFamily="2"/>
                <a:cs typeface="GillSans" pitchFamily="2"/>
              </a:rPr>
              <a:t>and generality?</a:t>
            </a:r>
          </a:p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400" b="0" i="0" u="none" strike="noStrike" kern="1200" cap="none" baseline="0" dirty="0">
              <a:ln>
                <a:noFill/>
              </a:ln>
              <a:solidFill>
                <a:srgbClr val="000000"/>
              </a:solidFill>
              <a:latin typeface="GillSans" pitchFamily="18"/>
              <a:ea typeface="GillSans" pitchFamily="2"/>
              <a:cs typeface="GillSans" pitchFamily="2"/>
            </a:endParaRPr>
          </a:p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 cap="none" baseline="0" dirty="0">
                <a:ln>
                  <a:noFill/>
                </a:ln>
                <a:solidFill>
                  <a:srgbClr val="000000"/>
                </a:solidFill>
                <a:latin typeface="GillSans" pitchFamily="18"/>
                <a:ea typeface="GillSans" pitchFamily="2"/>
                <a:cs typeface="GillSans" pitchFamily="2"/>
              </a:rPr>
              <a:t>Which of the following best represents </a:t>
            </a:r>
            <a:r>
              <a:rPr lang="en-US" sz="2400" b="0" i="1" u="none" strike="noStrike" kern="1200" cap="none" baseline="0" dirty="0">
                <a:ln>
                  <a:noFill/>
                </a:ln>
                <a:solidFill>
                  <a:srgbClr val="000000"/>
                </a:solidFill>
                <a:latin typeface="GillSans" pitchFamily="18"/>
                <a:ea typeface="GillSans" pitchFamily="2"/>
                <a:cs typeface="GillSans" pitchFamily="2"/>
              </a:rPr>
              <a:t>your</a:t>
            </a:r>
            <a:r>
              <a:rPr lang="en-US" sz="2400" b="0" i="0" u="none" strike="noStrike" kern="1200" cap="none" baseline="0" dirty="0">
                <a:ln>
                  <a:noFill/>
                </a:ln>
                <a:solidFill>
                  <a:srgbClr val="000000"/>
                </a:solidFill>
                <a:latin typeface="GillSans" pitchFamily="18"/>
                <a:ea typeface="GillSans" pitchFamily="2"/>
                <a:cs typeface="GillSans" pitchFamily="2"/>
              </a:rPr>
              <a:t> current views?</a:t>
            </a:r>
          </a:p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 cap="none" baseline="0" dirty="0">
                <a:ln>
                  <a:noFill/>
                </a:ln>
                <a:solidFill>
                  <a:srgbClr val="000000"/>
                </a:solidFill>
                <a:latin typeface="GillSans" pitchFamily="18"/>
                <a:ea typeface="GillSans" pitchFamily="2"/>
                <a:cs typeface="GillSans" pitchFamily="2"/>
              </a:rPr>
              <a:t>A. Never</a:t>
            </a:r>
          </a:p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 cap="none" baseline="0" dirty="0">
                <a:ln>
                  <a:noFill/>
                </a:ln>
                <a:solidFill>
                  <a:srgbClr val="000000"/>
                </a:solidFill>
                <a:latin typeface="GillSans" pitchFamily="18"/>
                <a:ea typeface="GillSans" pitchFamily="2"/>
                <a:cs typeface="GillSans" pitchFamily="2"/>
              </a:rPr>
              <a:t>B. Not during your lifetime</a:t>
            </a:r>
          </a:p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 cap="none" baseline="0" dirty="0">
                <a:ln>
                  <a:noFill/>
                </a:ln>
                <a:solidFill>
                  <a:srgbClr val="000000"/>
                </a:solidFill>
                <a:latin typeface="GillSans" pitchFamily="18"/>
                <a:ea typeface="GillSans" pitchFamily="2"/>
                <a:cs typeface="GillSans" pitchFamily="2"/>
              </a:rPr>
              <a:t>C. During your lifetime, but not before 2045</a:t>
            </a:r>
          </a:p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 cap="none" baseline="0" dirty="0">
                <a:ln>
                  <a:noFill/>
                </a:ln>
                <a:solidFill>
                  <a:srgbClr val="000000"/>
                </a:solidFill>
                <a:latin typeface="GillSans" pitchFamily="18"/>
                <a:ea typeface="GillSans" pitchFamily="2"/>
                <a:cs typeface="GillSans" pitchFamily="2"/>
              </a:rPr>
              <a:t>D. Before 2045</a:t>
            </a:r>
          </a:p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 cap="none" baseline="0" dirty="0">
                <a:ln>
                  <a:noFill/>
                </a:ln>
                <a:solidFill>
                  <a:srgbClr val="000000"/>
                </a:solidFill>
                <a:latin typeface="GillSans" pitchFamily="18"/>
                <a:ea typeface="GillSans" pitchFamily="2"/>
                <a:cs typeface="GillSans" pitchFamily="2"/>
              </a:rPr>
              <a:t>E. Before 2035</a:t>
            </a:r>
          </a:p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 cap="none" baseline="0" dirty="0">
                <a:ln>
                  <a:noFill/>
                </a:ln>
                <a:solidFill>
                  <a:srgbClr val="000000"/>
                </a:solidFill>
                <a:latin typeface="GillSans" pitchFamily="18"/>
                <a:ea typeface="GillSans" pitchFamily="2"/>
                <a:cs typeface="GillSans" pitchFamily="2"/>
              </a:rPr>
              <a:t>F.  It’s already happened and we’re all living in a simulation</a:t>
            </a:r>
          </a:p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400" b="0" i="0" u="none" strike="noStrike" kern="1200" cap="none" baseline="0" dirty="0">
              <a:ln>
                <a:noFill/>
              </a:ln>
              <a:solidFill>
                <a:srgbClr val="000000"/>
              </a:solidFill>
              <a:latin typeface="GillSans" pitchFamily="18"/>
              <a:ea typeface="GillSans" pitchFamily="2"/>
              <a:cs typeface="GillSans" pitchFamily="2"/>
            </a:endParaRPr>
          </a:p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 cap="none" baseline="0" dirty="0">
                <a:ln>
                  <a:noFill/>
                </a:ln>
                <a:solidFill>
                  <a:srgbClr val="000000"/>
                </a:solidFill>
                <a:latin typeface="GillSans" pitchFamily="18"/>
                <a:ea typeface="GillSans" pitchFamily="2"/>
                <a:cs typeface="GillSans" pitchFamily="2"/>
              </a:rPr>
              <a:t>What do you think happens after that?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77F597B-F311-624D-AD16-2BC1B24B6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Think-Pair-Share question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DD6E7CE-753E-FA48-A9DC-7FFF076F34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course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01DB8A8-A760-514A-AB76-168B65B4C4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600" u="sng" dirty="0"/>
              <a:t>Content:</a:t>
            </a:r>
          </a:p>
          <a:p>
            <a:pPr marL="0" indent="0">
              <a:buNone/>
            </a:pPr>
            <a:endParaRPr lang="en-US" sz="2600" u="sng" dirty="0"/>
          </a:p>
          <a:p>
            <a:r>
              <a:rPr lang="en-US" sz="2600" dirty="0"/>
              <a:t>Most of the material comes from Sutton and </a:t>
            </a:r>
            <a:r>
              <a:rPr lang="en-US" sz="2600" dirty="0" err="1"/>
              <a:t>Barto’s</a:t>
            </a:r>
            <a:r>
              <a:rPr lang="en-US" sz="2600" dirty="0"/>
              <a:t> book, Reinforcement Learning: an Introduction, second ed</a:t>
            </a:r>
            <a:endParaRPr lang="en-US" sz="2600" dirty="0">
              <a:ea typeface="Noto Sans CJK SC Regular" pitchFamily="2"/>
              <a:cs typeface="FreeSans" pitchFamily="2"/>
            </a:endParaRPr>
          </a:p>
          <a:p>
            <a:pPr lvl="0">
              <a:spcBef>
                <a:spcPts val="0"/>
              </a:spcBef>
            </a:pPr>
            <a:r>
              <a:rPr lang="en-US" sz="2600" dirty="0">
                <a:ea typeface="Noto Sans CJK SC Regular" pitchFamily="2"/>
                <a:cs typeface="FreeSans" pitchFamily="2"/>
              </a:rPr>
              <a:t>We will also cover selected topics in deep RL not covered in that book.</a:t>
            </a:r>
          </a:p>
          <a:p>
            <a:pPr lvl="0">
              <a:spcBef>
                <a:spcPts val="0"/>
              </a:spcBef>
            </a:pPr>
            <a:endParaRPr lang="en-US" sz="2600" dirty="0">
              <a:ea typeface="Noto Sans CJK SC Regular" pitchFamily="2"/>
              <a:cs typeface="FreeSans" pitchFamily="2"/>
            </a:endParaRPr>
          </a:p>
          <a:p>
            <a:pPr marL="0" lvl="0" indent="0">
              <a:spcBef>
                <a:spcPts val="0"/>
              </a:spcBef>
              <a:buNone/>
            </a:pPr>
            <a:r>
              <a:rPr lang="en-US" sz="2600" u="sng" dirty="0">
                <a:ea typeface="Noto Sans CJK SC Regular" pitchFamily="2"/>
                <a:cs typeface="FreeSans" pitchFamily="2"/>
              </a:rPr>
              <a:t>Objectives:</a:t>
            </a:r>
          </a:p>
          <a:p>
            <a:pPr lvl="0">
              <a:spcBef>
                <a:spcPts val="0"/>
              </a:spcBef>
            </a:pPr>
            <a:endParaRPr lang="en-US" sz="2600" u="sng" dirty="0">
              <a:ea typeface="Noto Sans CJK SC Regular" pitchFamily="2"/>
              <a:cs typeface="FreeSans" pitchFamily="2"/>
            </a:endParaRPr>
          </a:p>
          <a:p>
            <a:pPr lvl="0">
              <a:spcBef>
                <a:spcPts val="0"/>
              </a:spcBef>
            </a:pPr>
            <a:r>
              <a:rPr lang="en-US" sz="2600" dirty="0">
                <a:ea typeface="Noto Sans CJK SC Regular" pitchFamily="2"/>
                <a:cs typeface="FreeSans" pitchFamily="2"/>
              </a:rPr>
              <a:t>Understand theoretical underpinnings of RL</a:t>
            </a:r>
          </a:p>
          <a:p>
            <a:pPr lvl="0">
              <a:spcBef>
                <a:spcPts val="0"/>
              </a:spcBef>
            </a:pPr>
            <a:r>
              <a:rPr lang="en-US" sz="2600" dirty="0">
                <a:ea typeface="Noto Sans CJK SC Regular" pitchFamily="2"/>
                <a:cs typeface="FreeSans" pitchFamily="2"/>
              </a:rPr>
              <a:t>Gain practical knowledge of how to solve problems using RL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Project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6142" y="1748937"/>
            <a:ext cx="9528340" cy="2981560"/>
          </a:xfrm>
        </p:spPr>
        <p:txBody>
          <a:bodyPr>
            <a:normAutofit fontScale="70000" lnSpcReduction="20000"/>
          </a:bodyPr>
          <a:lstStyle/>
          <a:p>
            <a:pPr>
              <a:spcBef>
                <a:spcPts val="1765"/>
              </a:spcBef>
            </a:pPr>
            <a:r>
              <a:rPr lang="en-US" dirty="0"/>
              <a:t>Apply an RL method to a problem of your choice or learn a new method</a:t>
            </a:r>
          </a:p>
          <a:p>
            <a:pPr>
              <a:spcBef>
                <a:spcPts val="1765"/>
              </a:spcBef>
            </a:pPr>
            <a:r>
              <a:rPr lang="en-US" dirty="0"/>
              <a:t>Conduct experiments and write up report (as a research paper)</a:t>
            </a:r>
          </a:p>
          <a:p>
            <a:pPr>
              <a:spcBef>
                <a:spcPts val="1765"/>
              </a:spcBef>
            </a:pPr>
            <a:r>
              <a:rPr lang="en-US" dirty="0"/>
              <a:t>Alone or in pairs </a:t>
            </a:r>
          </a:p>
          <a:p>
            <a:pPr>
              <a:spcBef>
                <a:spcPts val="1765"/>
              </a:spcBef>
            </a:pPr>
            <a:r>
              <a:rPr lang="en-US" dirty="0"/>
              <a:t>Present preliminary results during the last few classes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C4E8C0-6039-2441-8F4A-22A64E2D0C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5834" y="4938584"/>
            <a:ext cx="2979370" cy="24267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FF30DF9-F141-964F-BD6B-03105AD176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237" y="5240367"/>
            <a:ext cx="2829803" cy="20366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C7D2E90-52E1-3142-B0F5-7AC5547937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2999" y="4918966"/>
            <a:ext cx="2339389" cy="2339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934449"/>
      </p:ext>
    </p:extLst>
  </p:cSld>
  <p:clrMapOvr>
    <a:masterClrMapping/>
  </p:clrMapOvr>
  <p:transition spd="med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131A81E-F4C9-5943-A179-3E91F593C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course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4AFE54-1536-524C-8B07-E814A092D4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3200" u="sng" dirty="0">
                <a:ea typeface="Noto Sans CJK SC Regular" pitchFamily="2"/>
                <a:cs typeface="FreeSans" pitchFamily="2"/>
              </a:rPr>
              <a:t>Prerequisites: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3200" dirty="0">
              <a:ea typeface="Noto Sans CJK SC Regular" pitchFamily="2"/>
              <a:cs typeface="FreeSans" pitchFamily="2"/>
            </a:endParaRPr>
          </a:p>
          <a:p>
            <a:pPr hangingPunct="0">
              <a:lnSpc>
                <a:spcPct val="100000"/>
              </a:lnSpc>
              <a:spcBef>
                <a:spcPts val="0"/>
              </a:spcBef>
            </a:pPr>
            <a:r>
              <a:rPr lang="en-US" sz="3200" dirty="0">
                <a:ea typeface="Noto Sans CJK SC Regular" pitchFamily="2"/>
                <a:cs typeface="FreeSans" pitchFamily="2"/>
              </a:rPr>
              <a:t>you need to be able to write Python code and install </a:t>
            </a:r>
            <a:r>
              <a:rPr lang="en-US" sz="3200" dirty="0" err="1">
                <a:ea typeface="Noto Sans CJK SC Regular" pitchFamily="2"/>
                <a:cs typeface="FreeSans" pitchFamily="2"/>
              </a:rPr>
              <a:t>PyTorch</a:t>
            </a:r>
            <a:endParaRPr lang="en-US" sz="3200" dirty="0">
              <a:ea typeface="Noto Sans CJK SC Regular" pitchFamily="2"/>
              <a:cs typeface="FreeSans" pitchFamily="2"/>
            </a:endParaRPr>
          </a:p>
          <a:p>
            <a:pPr hangingPunct="0">
              <a:lnSpc>
                <a:spcPct val="100000"/>
              </a:lnSpc>
              <a:spcBef>
                <a:spcPts val="0"/>
              </a:spcBef>
            </a:pPr>
            <a:r>
              <a:rPr lang="en-US" sz="3200" dirty="0">
                <a:ea typeface="Noto Sans CJK SC Regular" pitchFamily="2"/>
                <a:cs typeface="FreeSans" pitchFamily="2"/>
              </a:rPr>
              <a:t>need to be “mathematically mature”, i.e. be able to understand concepts explained mathematically</a:t>
            </a:r>
          </a:p>
          <a:p>
            <a:pPr lvl="1" hangingPunct="0">
              <a:lnSpc>
                <a:spcPct val="100000"/>
              </a:lnSpc>
              <a:spcBef>
                <a:spcPts val="0"/>
              </a:spcBef>
            </a:pPr>
            <a:r>
              <a:rPr lang="en-US" sz="3200" dirty="0">
                <a:ea typeface="Noto Sans CJK SC Regular" pitchFamily="2"/>
                <a:cs typeface="FreeSans" pitchFamily="2"/>
              </a:rPr>
              <a:t>background in probability, calculus and linear algebra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u="sng" dirty="0"/>
              <a:t>Self assessment: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Handout and online</a:t>
            </a:r>
          </a:p>
          <a:p>
            <a:r>
              <a:rPr lang="en-US" dirty="0"/>
              <a:t>Solutions will be available next week</a:t>
            </a:r>
          </a:p>
        </p:txBody>
      </p:sp>
    </p:spTree>
    <p:extLst>
      <p:ext uri="{BB962C8B-B14F-4D97-AF65-F5344CB8AC3E}">
        <p14:creationId xmlns:p14="http://schemas.microsoft.com/office/powerpoint/2010/main" val="127375494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4FBF2-7B88-CC49-AC36-E38BE54F97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E3CFE1-700A-294B-BA09-694F702BA4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Bandits (the simplest RL setting)!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Start exercise 0 and do self assessment!</a:t>
            </a:r>
          </a:p>
        </p:txBody>
      </p:sp>
    </p:spTree>
    <p:extLst>
      <p:ext uri="{BB962C8B-B14F-4D97-AF65-F5344CB8AC3E}">
        <p14:creationId xmlns:p14="http://schemas.microsoft.com/office/powerpoint/2010/main" val="23054074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Grading</a:t>
            </a:r>
          </a:p>
        </p:txBody>
      </p:sp>
      <p:sp>
        <p:nvSpPr>
          <p:cNvPr id="142" name="Shape 142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marL="274444" indent="-274444" defTabSz="307913">
              <a:spcBef>
                <a:spcPts val="2403"/>
              </a:spcBef>
              <a:defRPr sz="3128"/>
            </a:pPr>
            <a:r>
              <a:rPr lang="en-US" sz="3100" dirty="0"/>
              <a:t>Exercises: 40%</a:t>
            </a:r>
            <a:endParaRPr sz="3100" dirty="0"/>
          </a:p>
          <a:p>
            <a:pPr marL="274444" indent="-274444" defTabSz="307913">
              <a:spcBef>
                <a:spcPts val="2403"/>
              </a:spcBef>
              <a:defRPr sz="3128"/>
            </a:pPr>
            <a:r>
              <a:rPr lang="en-US" sz="3100" dirty="0"/>
              <a:t>Exams: 30%</a:t>
            </a:r>
          </a:p>
          <a:p>
            <a:pPr marL="274444" indent="-274444" defTabSz="307913">
              <a:spcBef>
                <a:spcPts val="2403"/>
              </a:spcBef>
              <a:defRPr sz="3128"/>
            </a:pPr>
            <a:r>
              <a:rPr sz="3100" dirty="0"/>
              <a:t>Final project (presentation and paper): </a:t>
            </a:r>
            <a:r>
              <a:rPr lang="en-US" sz="3100" dirty="0"/>
              <a:t>30%</a:t>
            </a:r>
          </a:p>
        </p:txBody>
      </p:sp>
    </p:spTree>
    <p:extLst>
      <p:ext uri="{BB962C8B-B14F-4D97-AF65-F5344CB8AC3E}">
        <p14:creationId xmlns:p14="http://schemas.microsoft.com/office/powerpoint/2010/main" val="2335177471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561932-2132-8D4E-A17C-EFA5D39342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5180 vs. 4180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D216A1-C8F4-1445-8F92-961846D9D9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Lectures are the same</a:t>
            </a:r>
          </a:p>
          <a:p>
            <a:r>
              <a:rPr lang="en-US" dirty="0"/>
              <a:t>Exercises and exams will have questions that are required for 5180 and extra credit for 4180</a:t>
            </a:r>
          </a:p>
          <a:p>
            <a:r>
              <a:rPr lang="en-US" dirty="0"/>
              <a:t>More sophisticated projects for 5180</a:t>
            </a:r>
          </a:p>
          <a:p>
            <a:r>
              <a:rPr lang="en-US" dirty="0"/>
              <a:t>For both: Should have a strong programming and math (probability, calculus, linear </a:t>
            </a:r>
            <a:r>
              <a:rPr lang="en-US" dirty="0" err="1"/>
              <a:t>alg</a:t>
            </a:r>
            <a:r>
              <a:rPr lang="en-US" dirty="0"/>
              <a:t>) background to keep up</a:t>
            </a:r>
          </a:p>
          <a:p>
            <a:r>
              <a:rPr lang="en-US" dirty="0"/>
              <a:t>Complete self assessment from syllabus</a:t>
            </a:r>
          </a:p>
        </p:txBody>
      </p:sp>
    </p:spTree>
    <p:extLst>
      <p:ext uri="{BB962C8B-B14F-4D97-AF65-F5344CB8AC3E}">
        <p14:creationId xmlns:p14="http://schemas.microsoft.com/office/powerpoint/2010/main" val="3192618279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56596</TotalTime>
  <Words>1693</Words>
  <Application>Microsoft Macintosh PowerPoint</Application>
  <PresentationFormat>Custom</PresentationFormat>
  <Paragraphs>296</Paragraphs>
  <Slides>71</Slides>
  <Notes>18</Notes>
  <HiddenSlides>2</HiddenSlides>
  <MMClips>3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81" baseType="lpstr">
      <vt:lpstr>Arial</vt:lpstr>
      <vt:lpstr>Calibri</vt:lpstr>
      <vt:lpstr>Calibri Light</vt:lpstr>
      <vt:lpstr>GillSans</vt:lpstr>
      <vt:lpstr>Helvetica</vt:lpstr>
      <vt:lpstr>Helvetica-Light</vt:lpstr>
      <vt:lpstr>Liberation Sans</vt:lpstr>
      <vt:lpstr>Liberation Serif</vt:lpstr>
      <vt:lpstr>Times New Roman</vt:lpstr>
      <vt:lpstr>Office Theme</vt:lpstr>
      <vt:lpstr>4180/5180: Reinforcement Learning (and Sequential Decision Making)  Introduction to RL  Chris Amato Northeastern University  with some slides from Rob Platt, Lawson Wong and Rich Sutton</vt:lpstr>
      <vt:lpstr>Some logistics</vt:lpstr>
      <vt:lpstr>Book</vt:lpstr>
      <vt:lpstr>Readings</vt:lpstr>
      <vt:lpstr>Exercises</vt:lpstr>
      <vt:lpstr>Exams</vt:lpstr>
      <vt:lpstr>Class Project</vt:lpstr>
      <vt:lpstr>Grading</vt:lpstr>
      <vt:lpstr>5180 vs. 4180</vt:lpstr>
      <vt:lpstr>Some topics covered</vt:lpstr>
      <vt:lpstr>Excitement</vt:lpstr>
      <vt:lpstr>Reinforcement Learning Sucesses</vt:lpstr>
      <vt:lpstr>More examples</vt:lpstr>
      <vt:lpstr>Excitement</vt:lpstr>
      <vt:lpstr>Excitement</vt:lpstr>
      <vt:lpstr>What is RL? Machine Learning</vt:lpstr>
      <vt:lpstr>Supervised learning</vt:lpstr>
      <vt:lpstr>Unsupervised learning</vt:lpstr>
      <vt:lpstr>Reinforcement learning</vt:lpstr>
      <vt:lpstr>What is reinforcement learning?</vt:lpstr>
      <vt:lpstr>What is reinforcement learning?</vt:lpstr>
      <vt:lpstr>The RL setting</vt:lpstr>
      <vt:lpstr>Example: rat in a maze</vt:lpstr>
      <vt:lpstr>Example: robot makes coffee</vt:lpstr>
      <vt:lpstr>Example: agent plays pong</vt:lpstr>
      <vt:lpstr>What is reinforcement learning?</vt:lpstr>
      <vt:lpstr>What is reinforcement learning?</vt:lpstr>
      <vt:lpstr>What is reinforcement learning?</vt:lpstr>
      <vt:lpstr>What is reinforcement learning?</vt:lpstr>
      <vt:lpstr>What is reinforcement learning?</vt:lpstr>
      <vt:lpstr>What is reinforcement learning?</vt:lpstr>
      <vt:lpstr>What is reinforcement learning?</vt:lpstr>
      <vt:lpstr>What is reinforcement learning?</vt:lpstr>
      <vt:lpstr>What is reinforcement learning?</vt:lpstr>
      <vt:lpstr>What is reinforcement learning?</vt:lpstr>
      <vt:lpstr>What is reinforcement learning?</vt:lpstr>
      <vt:lpstr>What is reinforcement learning?</vt:lpstr>
      <vt:lpstr>What is reinforcement learning?</vt:lpstr>
      <vt:lpstr>Technical intro to RL</vt:lpstr>
      <vt:lpstr>Technical intro to RL</vt:lpstr>
      <vt:lpstr>Technical intro to RL</vt:lpstr>
      <vt:lpstr>Technical intro to RL</vt:lpstr>
      <vt:lpstr>Technical intro to RL</vt:lpstr>
      <vt:lpstr>What is RL?</vt:lpstr>
      <vt:lpstr>Interlude</vt:lpstr>
      <vt:lpstr>Deep Q-networks (DQN) (2015)</vt:lpstr>
      <vt:lpstr>DQN on Breakout</vt:lpstr>
      <vt:lpstr>Are we done?</vt:lpstr>
      <vt:lpstr>Are we done?</vt:lpstr>
      <vt:lpstr>Problem: Hyperparameters (e.g., DQN)</vt:lpstr>
      <vt:lpstr>Problem: Reward engineering (+ hyperparameters)</vt:lpstr>
      <vt:lpstr>Problem: Algorithmic choices</vt:lpstr>
      <vt:lpstr>Problem: Algorithmic choices</vt:lpstr>
      <vt:lpstr>Problem: Algorithmic choices</vt:lpstr>
      <vt:lpstr>Problem: Algorithmic choices</vt:lpstr>
      <vt:lpstr>Problem: Sample complexity / learning speed</vt:lpstr>
      <vt:lpstr>PowerPoint Presentation</vt:lpstr>
      <vt:lpstr>PowerPoint Presentation</vt:lpstr>
      <vt:lpstr>Where does RL live?</vt:lpstr>
      <vt:lpstr>Rat in maze: Theseus (1950’s)</vt:lpstr>
      <vt:lpstr>Think-Pair-Share Question </vt:lpstr>
      <vt:lpstr>Key challenges for RL</vt:lpstr>
      <vt:lpstr>Major historical RL successes</vt:lpstr>
      <vt:lpstr>Example: TD-Gammon</vt:lpstr>
      <vt:lpstr>RL + deep learning on Atari games</vt:lpstr>
      <vt:lpstr>RL + deep learning on Atari games</vt:lpstr>
      <vt:lpstr>Advances in AI abilities are coming faster (last ~10 yrs)</vt:lpstr>
      <vt:lpstr>Think-Pair-Share question</vt:lpstr>
      <vt:lpstr>This course</vt:lpstr>
      <vt:lpstr>This course</vt:lpstr>
      <vt:lpstr>Next time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RL  Robert Platt  Northeastern University  (some slides/material borrowed from Rich Sutton)</dc:title>
  <cp:lastModifiedBy>Amato, Chris</cp:lastModifiedBy>
  <cp:revision>176</cp:revision>
  <dcterms:created xsi:type="dcterms:W3CDTF">2018-08-01T10:07:18Z</dcterms:created>
  <dcterms:modified xsi:type="dcterms:W3CDTF">2022-09-08T12:07:26Z</dcterms:modified>
</cp:coreProperties>
</file>